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anrope"/>
      <p:regular r:id="rId26"/>
      <p:bold r:id="rId27"/>
    </p:embeddedFont>
    <p:embeddedFont>
      <p:font typeface="Manrope ExtraBold"/>
      <p:bold r:id="rId28"/>
    </p:embeddedFont>
    <p:embeddedFont>
      <p:font typeface="Poppins SemiBold"/>
      <p:regular r:id="rId29"/>
      <p:bold r:id="rId30"/>
      <p:italic r:id="rId31"/>
      <p:boldItalic r:id="rId32"/>
    </p:embeddedFont>
    <p:embeddedFont>
      <p:font typeface="Sor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5">
          <p15:clr>
            <a:srgbClr val="A4A3A4"/>
          </p15:clr>
        </p15:guide>
        <p15:guide id="2" pos="196">
          <p15:clr>
            <a:srgbClr val="A4A3A4"/>
          </p15:clr>
        </p15:guide>
        <p15:guide id="3" pos="2880">
          <p15:clr>
            <a:srgbClr val="9AA0A6"/>
          </p15:clr>
        </p15:guide>
        <p15:guide id="4" pos="1474">
          <p15:clr>
            <a:srgbClr val="9AA0A6"/>
          </p15:clr>
        </p15:guide>
        <p15:guide id="5" pos="5583">
          <p15:clr>
            <a:srgbClr val="9AA0A6"/>
          </p15:clr>
        </p15:guide>
        <p15:guide id="6" orient="horz" pos="747">
          <p15:clr>
            <a:srgbClr val="9AA0A6"/>
          </p15:clr>
        </p15:guide>
        <p15:guide id="7" orient="horz" pos="1021">
          <p15:clr>
            <a:srgbClr val="9AA0A6"/>
          </p15:clr>
        </p15:guide>
        <p15:guide id="8" orient="horz" pos="1911">
          <p15:clr>
            <a:srgbClr val="9AA0A6"/>
          </p15:clr>
        </p15:guide>
        <p15:guide id="9" pos="4195">
          <p15:clr>
            <a:srgbClr val="9AA0A6"/>
          </p15:clr>
        </p15:guide>
        <p15:guide id="10" orient="horz" pos="30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4E83FB-6F50-45FD-969C-8E88EE888DBB}">
  <a:tblStyle styleId="{984E83FB-6F50-45FD-969C-8E88EE888DB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5" orient="horz"/>
        <p:guide pos="196"/>
        <p:guide pos="2880"/>
        <p:guide pos="1474"/>
        <p:guide pos="5583"/>
        <p:guide pos="747" orient="horz"/>
        <p:guide pos="1021" orient="horz"/>
        <p:guide pos="1911" orient="horz"/>
        <p:guide pos="4195"/>
        <p:guide pos="300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anrope-regular.fntdata"/><Relationship Id="rId25" Type="http://schemas.openxmlformats.org/officeDocument/2006/relationships/slide" Target="slides/slide19.xml"/><Relationship Id="rId28" Type="http://schemas.openxmlformats.org/officeDocument/2006/relationships/font" Target="fonts/ManropeExtraBold-bold.fntdata"/><Relationship Id="rId27" Type="http://schemas.openxmlformats.org/officeDocument/2006/relationships/font" Target="fonts/Manrope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SemiBold-italic.fntdata"/><Relationship Id="rId30" Type="http://schemas.openxmlformats.org/officeDocument/2006/relationships/font" Target="fonts/PoppinsSemiBold-bold.fntdata"/><Relationship Id="rId11" Type="http://schemas.openxmlformats.org/officeDocument/2006/relationships/slide" Target="slides/slide5.xml"/><Relationship Id="rId33" Type="http://schemas.openxmlformats.org/officeDocument/2006/relationships/font" Target="fonts/Sora-regular.fntdata"/><Relationship Id="rId10" Type="http://schemas.openxmlformats.org/officeDocument/2006/relationships/slide" Target="slides/slide4.xml"/><Relationship Id="rId32" Type="http://schemas.openxmlformats.org/officeDocument/2006/relationships/font" Target="fonts/PoppinsSemi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Sor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4497b494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4497b494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e12e0732b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e12e0732b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5ceb261e2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5ceb261e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6bb41302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6bb41302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497b4949f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4497b4949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497b4949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4497b4949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497b4949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4497b4949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497b4949f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497b4949f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497b4949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4497b4949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4497b4949f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4497b4949f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4497b4949f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4497b4949f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497b4949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497b4949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497b4949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497b4949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5ceb261e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5ceb261e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e12e0732b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e12e0732b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497b4949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497b4949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97b4949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97b4949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e12e0732b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e12e0732b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e12e0732b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e12e0732b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076966" y="4806100"/>
            <a:ext cx="294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6076966" y="4806100"/>
            <a:ext cx="294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6076966" y="4806100"/>
            <a:ext cx="294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6076966" y="4806100"/>
            <a:ext cx="294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/>
        </p:nvSpPr>
        <p:spPr>
          <a:xfrm>
            <a:off x="2902500" y="4899238"/>
            <a:ext cx="5942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7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© </a:t>
            </a:r>
            <a:r>
              <a:rPr lang="en-GB" sz="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2022 Sevenloop Technology Pvt Ltd. All Rights Reserved</a:t>
            </a:r>
            <a:endParaRPr sz="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t/>
            </a:r>
            <a:endParaRPr sz="600">
              <a:solidFill>
                <a:srgbClr val="CCCCC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6076966" y="4806100"/>
            <a:ext cx="294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6076966" y="4806100"/>
            <a:ext cx="294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6076966" y="4806100"/>
            <a:ext cx="294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6076966" y="4806100"/>
            <a:ext cx="294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6076966" y="4806100"/>
            <a:ext cx="294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6076966" y="4806100"/>
            <a:ext cx="294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076966" y="4806100"/>
            <a:ext cx="29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buClr>
                <a:srgbClr val="354254"/>
              </a:buClr>
              <a:buSzPts val="1018"/>
              <a:buFont typeface="Arial"/>
              <a:buNone/>
              <a:defRPr sz="839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80000"/>
              </a:lnSpc>
              <a:buClr>
                <a:srgbClr val="354254"/>
              </a:buClr>
              <a:buSzPts val="1018"/>
              <a:buFont typeface="Arial"/>
              <a:buNone/>
              <a:defRPr sz="839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 algn="r">
              <a:lnSpc>
                <a:spcPct val="80000"/>
              </a:lnSpc>
              <a:buClr>
                <a:srgbClr val="354254"/>
              </a:buClr>
              <a:buSzPts val="1018"/>
              <a:buFont typeface="Arial"/>
              <a:buNone/>
              <a:defRPr sz="839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 algn="r">
              <a:lnSpc>
                <a:spcPct val="80000"/>
              </a:lnSpc>
              <a:buClr>
                <a:srgbClr val="354254"/>
              </a:buClr>
              <a:buSzPts val="1018"/>
              <a:buFont typeface="Arial"/>
              <a:buNone/>
              <a:defRPr sz="839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 algn="r">
              <a:lnSpc>
                <a:spcPct val="80000"/>
              </a:lnSpc>
              <a:buClr>
                <a:srgbClr val="354254"/>
              </a:buClr>
              <a:buSzPts val="1018"/>
              <a:buFont typeface="Arial"/>
              <a:buNone/>
              <a:defRPr sz="839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 algn="r">
              <a:lnSpc>
                <a:spcPct val="80000"/>
              </a:lnSpc>
              <a:buClr>
                <a:srgbClr val="354254"/>
              </a:buClr>
              <a:buSzPts val="1018"/>
              <a:buFont typeface="Arial"/>
              <a:buNone/>
              <a:defRPr sz="839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 algn="r">
              <a:lnSpc>
                <a:spcPct val="80000"/>
              </a:lnSpc>
              <a:buClr>
                <a:srgbClr val="354254"/>
              </a:buClr>
              <a:buSzPts val="1018"/>
              <a:buFont typeface="Arial"/>
              <a:buNone/>
              <a:defRPr sz="839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 algn="r">
              <a:lnSpc>
                <a:spcPct val="80000"/>
              </a:lnSpc>
              <a:buClr>
                <a:srgbClr val="354254"/>
              </a:buClr>
              <a:buSzPts val="1018"/>
              <a:buFont typeface="Arial"/>
              <a:buNone/>
              <a:defRPr sz="839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 algn="r">
              <a:lnSpc>
                <a:spcPct val="80000"/>
              </a:lnSpc>
              <a:buClr>
                <a:srgbClr val="354254"/>
              </a:buClr>
              <a:buSzPts val="1018"/>
              <a:buFont typeface="Arial"/>
              <a:buNone/>
              <a:defRPr sz="839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</a:t>
            </a:r>
            <a:r>
              <a:rPr lang="en-GB" sz="747"/>
              <a:t>2022 Sevenloop Technologies Pvt Ltd. All Rights Reserved</a:t>
            </a:r>
            <a:endParaRPr sz="747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 sz="1025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3.jp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47.png"/><Relationship Id="rId6" Type="http://schemas.openxmlformats.org/officeDocument/2006/relationships/image" Target="../media/image6.png"/><Relationship Id="rId7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Relationship Id="rId9" Type="http://schemas.openxmlformats.org/officeDocument/2006/relationships/image" Target="../media/image24.png"/><Relationship Id="rId5" Type="http://schemas.openxmlformats.org/officeDocument/2006/relationships/image" Target="../media/image48.png"/><Relationship Id="rId6" Type="http://schemas.openxmlformats.org/officeDocument/2006/relationships/image" Target="../media/image37.png"/><Relationship Id="rId7" Type="http://schemas.openxmlformats.org/officeDocument/2006/relationships/image" Target="../media/image45.png"/><Relationship Id="rId8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jp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51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11" Type="http://schemas.openxmlformats.org/officeDocument/2006/relationships/image" Target="../media/image24.png"/><Relationship Id="rId10" Type="http://schemas.openxmlformats.org/officeDocument/2006/relationships/image" Target="../media/image31.png"/><Relationship Id="rId9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10" Type="http://schemas.openxmlformats.org/officeDocument/2006/relationships/image" Target="../media/image50.jpg"/><Relationship Id="rId9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3.png"/><Relationship Id="rId7" Type="http://schemas.openxmlformats.org/officeDocument/2006/relationships/image" Target="../media/image26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31769" l="23941" r="-13274" t="25060"/>
          <a:stretch/>
        </p:blipFill>
        <p:spPr>
          <a:xfrm rot="10800000">
            <a:off x="1479099" y="0"/>
            <a:ext cx="7664901" cy="51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4">
            <a:alphaModFix/>
          </a:blip>
          <a:srcRect b="12481" l="0" r="14398" t="23280"/>
          <a:stretch/>
        </p:blipFill>
        <p:spPr>
          <a:xfrm>
            <a:off x="-5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/>
        </p:nvSpPr>
        <p:spPr>
          <a:xfrm>
            <a:off x="311700" y="2861955"/>
            <a:ext cx="759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b="1" lang="en-GB" sz="44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Cross Border Solution</a:t>
            </a:r>
            <a:r>
              <a:rPr lang="en-GB" sz="4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sz="25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539999"/>
            <a:ext cx="2271671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11700" y="3575075"/>
            <a:ext cx="563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Presentation | 10 August 2022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80" r="-80" t="0"/>
          <a:stretch/>
        </p:blipFill>
        <p:spPr>
          <a:xfrm>
            <a:off x="154725" y="688500"/>
            <a:ext cx="8775101" cy="35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1.0 |  THE PURPOSE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312747" y="119500"/>
            <a:ext cx="176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</a:t>
            </a: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.1 |  WHO ARE WE SOLVING FOR</a:t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251" name="Google Shape;251;p22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rgbClr val="3E35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22"/>
          <p:cNvPicPr preferRelativeResize="0"/>
          <p:nvPr/>
        </p:nvPicPr>
        <p:blipFill rotWithShape="1">
          <a:blip r:embed="rId4">
            <a:alphaModFix/>
          </a:blip>
          <a:srcRect b="11166" l="0" r="0" t="0"/>
          <a:stretch/>
        </p:blipFill>
        <p:spPr>
          <a:xfrm>
            <a:off x="7952050" y="48601"/>
            <a:ext cx="902477" cy="2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/>
        </p:nvSpPr>
        <p:spPr>
          <a:xfrm>
            <a:off x="581600" y="1661981"/>
            <a:ext cx="1447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We are the </a:t>
            </a:r>
            <a:r>
              <a:rPr lang="en-GB" sz="1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primary source of imported raw materials</a:t>
            </a:r>
            <a:r>
              <a:rPr lang="en-GB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for manufactures - both SMEs &amp; established players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2621325" y="1589056"/>
            <a:ext cx="144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India’s Imported Industrial Raw &amp; Semi - </a:t>
            </a:r>
            <a:r>
              <a:rPr lang="en-GB" sz="1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finished material market is worth ~USD 187 Bn</a:t>
            </a:r>
            <a:r>
              <a:rPr baseline="30000" lang="en-GB" sz="1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2</a:t>
            </a:r>
            <a:r>
              <a:rPr lang="en-GB" sz="1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</a:t>
            </a:r>
            <a:endParaRPr sz="12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5354719" y="1549256"/>
            <a:ext cx="1614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Over 21 Lakh manufacturing units</a:t>
            </a:r>
            <a:r>
              <a:rPr baseline="30000" lang="en-GB" sz="1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1</a:t>
            </a:r>
            <a:r>
              <a:rPr lang="en-GB" sz="1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</a:t>
            </a:r>
            <a:r>
              <a:rPr lang="en-GB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are registered with India MSME Department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7386996" y="1549256"/>
            <a:ext cx="1391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Key addressable industries include – </a:t>
            </a:r>
            <a:r>
              <a:rPr lang="en-GB" sz="1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Metals &amp; Alloys, Chemicals, FMCG, Textile and Pharma</a:t>
            </a:r>
            <a:endParaRPr sz="12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09" y="1260460"/>
            <a:ext cx="1778294" cy="164284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1.0 |  THE PURPOSE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312747" y="119500"/>
            <a:ext cx="176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A.1 |  WHO ARE WE SOLVING FOR?</a:t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264" name="Google Shape;264;p23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rgbClr val="3E35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" name="Google Shape;265;p23"/>
          <p:cNvPicPr preferRelativeResize="0"/>
          <p:nvPr/>
        </p:nvPicPr>
        <p:blipFill rotWithShape="1">
          <a:blip r:embed="rId4">
            <a:alphaModFix/>
          </a:blip>
          <a:srcRect b="11166" l="0" r="0" t="0"/>
          <a:stretch/>
        </p:blipFill>
        <p:spPr>
          <a:xfrm>
            <a:off x="7952050" y="48601"/>
            <a:ext cx="902477" cy="2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/>
        </p:nvSpPr>
        <p:spPr>
          <a:xfrm>
            <a:off x="2115824" y="4015577"/>
            <a:ext cx="237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India’s </a:t>
            </a:r>
            <a:r>
              <a:rPr b="1" lang="en-GB" sz="1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Imported Industrial Raw &amp; Semi-</a:t>
            </a:r>
            <a:r>
              <a:rPr lang="en-GB" sz="1200">
                <a:solidFill>
                  <a:srgbClr val="2D248C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finished material market is worth ~USD 187 Bn</a:t>
            </a:r>
            <a:r>
              <a:rPr baseline="30000" lang="en-GB" sz="1200">
                <a:solidFill>
                  <a:srgbClr val="2D248C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2</a:t>
            </a:r>
            <a:endParaRPr>
              <a:solidFill>
                <a:srgbClr val="2D248C"/>
              </a:solidFill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2115824" y="1196068"/>
            <a:ext cx="237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D248C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Cohort of over 00 Lakh manufacturing units</a:t>
            </a:r>
            <a:r>
              <a:rPr baseline="30000" lang="en-GB" sz="1200">
                <a:solidFill>
                  <a:srgbClr val="2D248C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1</a:t>
            </a:r>
            <a:r>
              <a:rPr lang="en-GB" sz="1200">
                <a:solidFill>
                  <a:srgbClr val="2D248C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</a:t>
            </a:r>
            <a:r>
              <a:rPr lang="en-GB" sz="1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registered with MSME Dept. consume this raw material</a:t>
            </a:r>
            <a:endParaRPr>
              <a:solidFill>
                <a:srgbClr val="2D248C"/>
              </a:solidFill>
            </a:endParaRPr>
          </a:p>
        </p:txBody>
      </p:sp>
      <p:graphicFrame>
        <p:nvGraphicFramePr>
          <p:cNvPr id="268" name="Google Shape;268;p23"/>
          <p:cNvGraphicFramePr/>
          <p:nvPr/>
        </p:nvGraphicFramePr>
        <p:xfrm>
          <a:off x="5334963" y="57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{984E83FB-6F50-45FD-969C-8E88EE888DBB}</a:tableStyleId>
              </a:tblPr>
              <a:tblGrid>
                <a:gridCol w="2017975"/>
                <a:gridCol w="969875"/>
                <a:gridCol w="602275"/>
              </a:tblGrid>
              <a:tr h="32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rgbClr val="3E35A2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Type of Goods</a:t>
                      </a:r>
                      <a:endParaRPr b="1" sz="1300">
                        <a:solidFill>
                          <a:srgbClr val="3E35A2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>
                    <a:lnL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Imports - FY22 (USD MN)</a:t>
                      </a:r>
                      <a:endParaRPr b="1" sz="8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>
                    <a:lnL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% Share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>
                    <a:lnL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Petroleum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>
                    <a:lnT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2,76,521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>
                    <a:lnT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45%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</a:tr>
              <a:tr h="1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Raw Materials</a:t>
                      </a:r>
                      <a:endParaRPr b="1"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00</a:t>
                      </a:r>
                      <a:r>
                        <a:rPr b="1"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,431</a:t>
                      </a:r>
                      <a:endParaRPr b="1"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00</a:t>
                      </a:r>
                      <a:r>
                        <a:rPr b="1"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%</a:t>
                      </a:r>
                      <a:endParaRPr b="1"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</a:tr>
              <a:tr h="1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Finished Goods - Electronics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74,414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12%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</a:tr>
              <a:tr h="1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Machinery/ Equipments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51,863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8%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</a:tr>
              <a:tr h="1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Transportation Systems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11,064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2%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</a:tr>
              <a:tr h="1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Defence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5,138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1%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</a:tr>
              <a:tr h="1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FMCG Goods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3,804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1%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</a:tr>
              <a:tr h="1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Other goods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2,040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0%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</a:tr>
              <a:tr h="1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Apparel and Lifestyle goods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776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0%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/>
                </a:tc>
              </a:tr>
              <a:tr h="1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3E35A2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Grand Total</a:t>
                      </a:r>
                      <a:endParaRPr b="1" sz="1100">
                        <a:solidFill>
                          <a:srgbClr val="3E35A2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>
                    <a:lnL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0</a:t>
                      </a:r>
                      <a:r>
                        <a:rPr b="1" lang="en-GB" sz="10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,13,052</a:t>
                      </a:r>
                      <a:endParaRPr b="1" sz="10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>
                    <a:lnL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00</a:t>
                      </a:r>
                      <a:r>
                        <a:rPr lang="en-GB" sz="900">
                          <a:solidFill>
                            <a:srgbClr val="2D248C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%</a:t>
                      </a:r>
                      <a:endParaRPr sz="900">
                        <a:solidFill>
                          <a:srgbClr val="2D248C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0" marB="0" marR="91425" marL="91425" anchor="ctr">
                    <a:lnL cap="flat" cmpd="sng" w="8475">
                      <a:solidFill>
                        <a:srgbClr val="2D24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69" name="Google Shape;269;p23"/>
          <p:cNvSpPr txBox="1"/>
          <p:nvPr/>
        </p:nvSpPr>
        <p:spPr>
          <a:xfrm>
            <a:off x="323875" y="690475"/>
            <a:ext cx="85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649DF"/>
                </a:solidFill>
                <a:latin typeface="Manrope"/>
                <a:ea typeface="Manrope"/>
                <a:cs typeface="Manrope"/>
                <a:sym typeface="Manrope"/>
              </a:rPr>
              <a:t>India’s Import landscape</a:t>
            </a:r>
            <a:endParaRPr sz="1600">
              <a:solidFill>
                <a:srgbClr val="6649D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75" y="3172472"/>
            <a:ext cx="1682074" cy="160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 rotWithShape="1">
          <a:blip r:embed="rId6">
            <a:alphaModFix/>
          </a:blip>
          <a:srcRect b="43416" l="41373" r="0" t="0"/>
          <a:stretch/>
        </p:blipFill>
        <p:spPr>
          <a:xfrm flipH="1" rot="-8447461">
            <a:off x="1665525" y="2069518"/>
            <a:ext cx="1447470" cy="17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 rotWithShape="1">
          <a:blip r:embed="rId6">
            <a:alphaModFix/>
          </a:blip>
          <a:srcRect b="43416" l="41373" r="0" t="0"/>
          <a:stretch/>
        </p:blipFill>
        <p:spPr>
          <a:xfrm flipH="1" rot="4907203">
            <a:off x="3437963" y="2315843"/>
            <a:ext cx="1554319" cy="19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 title="Chart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4925" y="2662135"/>
            <a:ext cx="3810174" cy="235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/>
          <p:nvPr/>
        </p:nvSpPr>
        <p:spPr>
          <a:xfrm>
            <a:off x="5114929" y="1152525"/>
            <a:ext cx="266690" cy="2038350"/>
          </a:xfrm>
          <a:custGeom>
            <a:rect b="b" l="l" r="r" t="t"/>
            <a:pathLst>
              <a:path extrusionOk="0" h="81534" w="10287">
                <a:moveTo>
                  <a:pt x="10287" y="0"/>
                </a:moveTo>
                <a:lnTo>
                  <a:pt x="0" y="0"/>
                </a:lnTo>
                <a:lnTo>
                  <a:pt x="0" y="81534"/>
                </a:lnTo>
                <a:lnTo>
                  <a:pt x="9525" y="81534"/>
                </a:lnTo>
              </a:path>
            </a:pathLst>
          </a:custGeom>
          <a:noFill/>
          <a:ln cap="flat" cmpd="sng" w="9525">
            <a:solidFill>
              <a:srgbClr val="1B1464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275" name="Google Shape;275;p23"/>
          <p:cNvCxnSpPr/>
          <p:nvPr/>
        </p:nvCxnSpPr>
        <p:spPr>
          <a:xfrm>
            <a:off x="5392621" y="3190875"/>
            <a:ext cx="651000" cy="0"/>
          </a:xfrm>
          <a:prstGeom prst="straightConnector1">
            <a:avLst/>
          </a:prstGeom>
          <a:noFill/>
          <a:ln cap="flat" cmpd="sng" w="9525">
            <a:solidFill>
              <a:srgbClr val="2D248C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875" y="424075"/>
            <a:ext cx="5641575" cy="3488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1.0 |  THE PURPOSE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312747" y="119500"/>
            <a:ext cx="176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A.3 |  WHO ARE WE SOLVING FOR</a:t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283" name="Google Shape;283;p24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rgbClr val="3E35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4" name="Google Shape;284;p24"/>
          <p:cNvPicPr preferRelativeResize="0"/>
          <p:nvPr/>
        </p:nvPicPr>
        <p:blipFill rotWithShape="1">
          <a:blip r:embed="rId4">
            <a:alphaModFix/>
          </a:blip>
          <a:srcRect b="11166" l="0" r="0" t="0"/>
          <a:stretch/>
        </p:blipFill>
        <p:spPr>
          <a:xfrm>
            <a:off x="7952050" y="48601"/>
            <a:ext cx="902477" cy="2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4"/>
          <p:cNvSpPr txBox="1"/>
          <p:nvPr/>
        </p:nvSpPr>
        <p:spPr>
          <a:xfrm>
            <a:off x="361775" y="612675"/>
            <a:ext cx="2412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Lorem Ipsum is simply dummy text of the printing </a:t>
            </a:r>
            <a:endParaRPr sz="16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3568850" y="4258899"/>
            <a:ext cx="5144100" cy="590100"/>
          </a:xfrm>
          <a:prstGeom prst="roundRect">
            <a:avLst>
              <a:gd fmla="val 7416" name="adj"/>
            </a:avLst>
          </a:prstGeom>
          <a:solidFill>
            <a:srgbClr val="8063F7">
              <a:alpha val="14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</a:endParaRPr>
          </a:p>
        </p:txBody>
      </p:sp>
      <p:sp>
        <p:nvSpPr>
          <p:cNvPr id="287" name="Google Shape;287;p24"/>
          <p:cNvSpPr/>
          <p:nvPr/>
        </p:nvSpPr>
        <p:spPr>
          <a:xfrm rot="-5400000">
            <a:off x="1264825" y="1974239"/>
            <a:ext cx="2998200" cy="974400"/>
          </a:xfrm>
          <a:prstGeom prst="trapezoid">
            <a:avLst>
              <a:gd fmla="val 153849" name="adj"/>
            </a:avLst>
          </a:prstGeom>
          <a:gradFill>
            <a:gsLst>
              <a:gs pos="0">
                <a:srgbClr val="0DE79B"/>
              </a:gs>
              <a:gs pos="100000">
                <a:srgbClr val="0DE79B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4"/>
          <p:cNvGrpSpPr/>
          <p:nvPr/>
        </p:nvGrpSpPr>
        <p:grpSpPr>
          <a:xfrm>
            <a:off x="3706519" y="4315442"/>
            <a:ext cx="4852148" cy="437998"/>
            <a:chOff x="3829336" y="4345327"/>
            <a:chExt cx="4852148" cy="437998"/>
          </a:xfrm>
        </p:grpSpPr>
        <p:sp>
          <p:nvSpPr>
            <p:cNvPr id="289" name="Google Shape;289;p24"/>
            <p:cNvSpPr txBox="1"/>
            <p:nvPr/>
          </p:nvSpPr>
          <p:spPr>
            <a:xfrm>
              <a:off x="3829336" y="4345327"/>
              <a:ext cx="3297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100">
                  <a:solidFill>
                    <a:srgbClr val="1B1464"/>
                  </a:solidFill>
                  <a:latin typeface="Manrope"/>
                  <a:ea typeface="Manrope"/>
                  <a:cs typeface="Manrope"/>
                  <a:sym typeface="Manrope"/>
                </a:rPr>
                <a:t>Key addressable industries include </a:t>
              </a:r>
              <a:endParaRPr b="1" sz="11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grpSp>
          <p:nvGrpSpPr>
            <p:cNvPr id="290" name="Google Shape;290;p24"/>
            <p:cNvGrpSpPr/>
            <p:nvPr/>
          </p:nvGrpSpPr>
          <p:grpSpPr>
            <a:xfrm>
              <a:off x="3829336" y="4552625"/>
              <a:ext cx="4852148" cy="230700"/>
              <a:chOff x="3644700" y="4552625"/>
              <a:chExt cx="4852148" cy="230700"/>
            </a:xfrm>
          </p:grpSpPr>
          <p:sp>
            <p:nvSpPr>
              <p:cNvPr id="291" name="Google Shape;291;p24"/>
              <p:cNvSpPr txBox="1"/>
              <p:nvPr/>
            </p:nvSpPr>
            <p:spPr>
              <a:xfrm>
                <a:off x="7952048" y="4552625"/>
                <a:ext cx="544800" cy="23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6649DF"/>
                    </a:solidFill>
                    <a:latin typeface="Manrope"/>
                    <a:ea typeface="Manrope"/>
                    <a:cs typeface="Manrope"/>
                    <a:sym typeface="Manrope"/>
                  </a:rPr>
                  <a:t>FMCG</a:t>
                </a:r>
                <a:endParaRPr b="1" sz="900">
                  <a:solidFill>
                    <a:srgbClr val="6649DF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292" name="Google Shape;292;p24"/>
              <p:cNvSpPr txBox="1"/>
              <p:nvPr/>
            </p:nvSpPr>
            <p:spPr>
              <a:xfrm>
                <a:off x="6178624" y="4552625"/>
                <a:ext cx="598200" cy="23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6649DF"/>
                    </a:solidFill>
                    <a:latin typeface="Manrope"/>
                    <a:ea typeface="Manrope"/>
                    <a:cs typeface="Manrope"/>
                    <a:sym typeface="Manrope"/>
                  </a:rPr>
                  <a:t>Textile</a:t>
                </a:r>
                <a:endParaRPr b="1" sz="900">
                  <a:solidFill>
                    <a:srgbClr val="6649DF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293" name="Google Shape;293;p24"/>
              <p:cNvSpPr txBox="1"/>
              <p:nvPr/>
            </p:nvSpPr>
            <p:spPr>
              <a:xfrm>
                <a:off x="7054986" y="4552625"/>
                <a:ext cx="618900" cy="23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6649DF"/>
                    </a:solidFill>
                    <a:latin typeface="Manrope"/>
                    <a:ea typeface="Manrope"/>
                    <a:cs typeface="Manrope"/>
                    <a:sym typeface="Manrope"/>
                  </a:rPr>
                  <a:t>Pharma</a:t>
                </a:r>
                <a:endParaRPr b="1" sz="900">
                  <a:solidFill>
                    <a:srgbClr val="6649DF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294" name="Google Shape;294;p24"/>
              <p:cNvSpPr txBox="1"/>
              <p:nvPr/>
            </p:nvSpPr>
            <p:spPr>
              <a:xfrm>
                <a:off x="3644700" y="4552625"/>
                <a:ext cx="1151100" cy="23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6649DF"/>
                    </a:solidFill>
                    <a:latin typeface="Manrope"/>
                    <a:ea typeface="Manrope"/>
                    <a:cs typeface="Manrope"/>
                    <a:sym typeface="Manrope"/>
                  </a:rPr>
                  <a:t> Metals &amp; Alloys</a:t>
                </a:r>
                <a:endParaRPr b="1" sz="900">
                  <a:solidFill>
                    <a:srgbClr val="6649DF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295" name="Google Shape;295;p24"/>
              <p:cNvSpPr txBox="1"/>
              <p:nvPr/>
            </p:nvSpPr>
            <p:spPr>
              <a:xfrm>
                <a:off x="5073962" y="4552625"/>
                <a:ext cx="826500" cy="23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6649DF"/>
                    </a:solidFill>
                    <a:latin typeface="Manrope"/>
                    <a:ea typeface="Manrope"/>
                    <a:cs typeface="Manrope"/>
                    <a:sym typeface="Manrope"/>
                  </a:rPr>
                  <a:t>Chemicals</a:t>
                </a:r>
                <a:endParaRPr b="1" sz="900">
                  <a:solidFill>
                    <a:srgbClr val="6649DF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296" name="Google Shape;296;p24"/>
            <p:cNvCxnSpPr/>
            <p:nvPr/>
          </p:nvCxnSpPr>
          <p:spPr>
            <a:xfrm>
              <a:off x="4998736" y="4592175"/>
              <a:ext cx="0" cy="166800"/>
            </a:xfrm>
            <a:prstGeom prst="straightConnector1">
              <a:avLst/>
            </a:prstGeom>
            <a:noFill/>
            <a:ln cap="flat" cmpd="sng" w="9525">
              <a:solidFill>
                <a:srgbClr val="6649D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24"/>
            <p:cNvCxnSpPr/>
            <p:nvPr/>
          </p:nvCxnSpPr>
          <p:spPr>
            <a:xfrm>
              <a:off x="6140911" y="4584575"/>
              <a:ext cx="0" cy="166800"/>
            </a:xfrm>
            <a:prstGeom prst="straightConnector1">
              <a:avLst/>
            </a:prstGeom>
            <a:noFill/>
            <a:ln cap="flat" cmpd="sng" w="9525">
              <a:solidFill>
                <a:srgbClr val="6649D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4"/>
            <p:cNvCxnSpPr/>
            <p:nvPr/>
          </p:nvCxnSpPr>
          <p:spPr>
            <a:xfrm>
              <a:off x="7046486" y="4592175"/>
              <a:ext cx="0" cy="166800"/>
            </a:xfrm>
            <a:prstGeom prst="straightConnector1">
              <a:avLst/>
            </a:prstGeom>
            <a:noFill/>
            <a:ln cap="flat" cmpd="sng" w="9525">
              <a:solidFill>
                <a:srgbClr val="6649D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24"/>
            <p:cNvCxnSpPr/>
            <p:nvPr/>
          </p:nvCxnSpPr>
          <p:spPr>
            <a:xfrm>
              <a:off x="7952061" y="4584575"/>
              <a:ext cx="0" cy="166800"/>
            </a:xfrm>
            <a:prstGeom prst="straightConnector1">
              <a:avLst/>
            </a:prstGeom>
            <a:noFill/>
            <a:ln cap="flat" cmpd="sng" w="9525">
              <a:solidFill>
                <a:srgbClr val="6649D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0" name="Google Shape;300;p24"/>
          <p:cNvSpPr/>
          <p:nvPr/>
        </p:nvSpPr>
        <p:spPr>
          <a:xfrm>
            <a:off x="3212950" y="820650"/>
            <a:ext cx="5844000" cy="1693800"/>
          </a:xfrm>
          <a:prstGeom prst="roundRect">
            <a:avLst>
              <a:gd fmla="val 9396" name="adj"/>
            </a:avLst>
          </a:prstGeom>
          <a:solidFill>
            <a:srgbClr val="6649DF">
              <a:alpha val="1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"/>
          <p:cNvSpPr txBox="1"/>
          <p:nvPr/>
        </p:nvSpPr>
        <p:spPr>
          <a:xfrm>
            <a:off x="8174166" y="1568575"/>
            <a:ext cx="77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Fragmented with significant SME presence</a:t>
            </a:r>
            <a:endParaRPr b="1" sz="7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7906925" y="937175"/>
            <a:ext cx="425400" cy="2553000"/>
          </a:xfrm>
          <a:prstGeom prst="rightBrace">
            <a:avLst>
              <a:gd fmla="val 50000" name="adj1"/>
              <a:gd fmla="val 80396" name="adj2"/>
            </a:avLst>
          </a:prstGeom>
          <a:noFill/>
          <a:ln cap="flat" cmpd="sng" w="9525">
            <a:solidFill>
              <a:srgbClr val="1B146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"/>
          <p:cNvSpPr txBox="1"/>
          <p:nvPr/>
        </p:nvSpPr>
        <p:spPr>
          <a:xfrm>
            <a:off x="8392922" y="2731063"/>
            <a:ext cx="589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40,000</a:t>
            </a:r>
            <a:endParaRPr b="1" sz="7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4800 Large</a:t>
            </a:r>
            <a:endParaRPr b="1" sz="7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&amp; Medium sized players</a:t>
            </a:r>
            <a:endParaRPr b="1" sz="7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3568850" y="3805027"/>
            <a:ext cx="45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Other manufacturing industries like Auto, Cement, Defence are un-addressable now due to significant consolidation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305" name="Google Shape;305;p24"/>
          <p:cNvCxnSpPr/>
          <p:nvPr/>
        </p:nvCxnSpPr>
        <p:spPr>
          <a:xfrm>
            <a:off x="4094675" y="3477850"/>
            <a:ext cx="0" cy="31860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306" name="Google Shape;306;p24" title="Chart"/>
          <p:cNvPicPr preferRelativeResize="0"/>
          <p:nvPr/>
        </p:nvPicPr>
        <p:blipFill rotWithShape="1">
          <a:blip r:embed="rId5">
            <a:alphaModFix/>
          </a:blip>
          <a:srcRect b="0" l="26237" r="0" t="0"/>
          <a:stretch/>
        </p:blipFill>
        <p:spPr>
          <a:xfrm rot="4588652">
            <a:off x="22177" y="1533217"/>
            <a:ext cx="2673738" cy="22412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846727" y="1533692"/>
            <a:ext cx="2054854" cy="2298833"/>
            <a:chOff x="2460152" y="1533692"/>
            <a:chExt cx="2054854" cy="2298833"/>
          </a:xfrm>
        </p:grpSpPr>
        <p:sp>
          <p:nvSpPr>
            <p:cNvPr id="308" name="Google Shape;308;p24"/>
            <p:cNvSpPr txBox="1"/>
            <p:nvPr/>
          </p:nvSpPr>
          <p:spPr>
            <a:xfrm>
              <a:off x="2460152" y="2678133"/>
              <a:ext cx="9969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Micro enterprises  </a:t>
              </a:r>
              <a:r>
                <a:rPr b="1" lang="en-GB" sz="9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~00,000,000</a:t>
              </a:r>
              <a:endParaRPr b="1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(Parked for later)</a:t>
              </a:r>
              <a:endParaRPr sz="7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309" name="Google Shape;309;p24"/>
            <p:cNvSpPr txBox="1"/>
            <p:nvPr/>
          </p:nvSpPr>
          <p:spPr>
            <a:xfrm>
              <a:off x="3789006" y="1533692"/>
              <a:ext cx="72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D248C"/>
                  </a:solidFill>
                  <a:latin typeface="Manrope"/>
                  <a:ea typeface="Manrope"/>
                  <a:cs typeface="Manrope"/>
                  <a:sym typeface="Manrope"/>
                </a:rPr>
                <a:t>SMEs </a:t>
              </a:r>
              <a:r>
                <a:rPr b="1" lang="en-GB" sz="900">
                  <a:solidFill>
                    <a:srgbClr val="2D248C"/>
                  </a:solidFill>
                  <a:latin typeface="Manrope"/>
                  <a:ea typeface="Manrope"/>
                  <a:cs typeface="Manrope"/>
                  <a:sym typeface="Manrope"/>
                </a:rPr>
                <a:t>~00,000  </a:t>
              </a:r>
              <a:endParaRPr b="1" sz="900">
                <a:solidFill>
                  <a:srgbClr val="999999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310" name="Google Shape;310;p24"/>
            <p:cNvSpPr txBox="1"/>
            <p:nvPr/>
          </p:nvSpPr>
          <p:spPr>
            <a:xfrm>
              <a:off x="3788997" y="3324625"/>
              <a:ext cx="726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D248C"/>
                  </a:solidFill>
                  <a:latin typeface="Manrope"/>
                  <a:ea typeface="Manrope"/>
                  <a:cs typeface="Manrope"/>
                  <a:sym typeface="Manrope"/>
                </a:rPr>
                <a:t>Medium &amp; Large</a:t>
              </a:r>
              <a:endParaRPr sz="9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D248C"/>
                  </a:solidFill>
                  <a:latin typeface="Manrope"/>
                  <a:ea typeface="Manrope"/>
                  <a:cs typeface="Manrope"/>
                  <a:sym typeface="Manrope"/>
                </a:rPr>
                <a:t> </a:t>
              </a:r>
              <a:r>
                <a:rPr b="1" lang="en-GB" sz="900">
                  <a:solidFill>
                    <a:srgbClr val="2D248C"/>
                  </a:solidFill>
                  <a:latin typeface="Manrope"/>
                  <a:ea typeface="Manrope"/>
                  <a:cs typeface="Manrope"/>
                  <a:sym typeface="Manrope"/>
                </a:rPr>
                <a:t>~00,000  </a:t>
              </a:r>
              <a:endParaRPr b="1" sz="900">
                <a:solidFill>
                  <a:srgbClr val="999999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cxnSp>
        <p:nvCxnSpPr>
          <p:cNvPr id="311" name="Google Shape;311;p24"/>
          <p:cNvCxnSpPr/>
          <p:nvPr/>
        </p:nvCxnSpPr>
        <p:spPr>
          <a:xfrm flipH="1" rot="10800000">
            <a:off x="2229875" y="1921175"/>
            <a:ext cx="103200" cy="59010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24"/>
          <p:cNvCxnSpPr/>
          <p:nvPr/>
        </p:nvCxnSpPr>
        <p:spPr>
          <a:xfrm>
            <a:off x="2242375" y="2606775"/>
            <a:ext cx="229500" cy="76560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/>
          <p:nvPr/>
        </p:nvSpPr>
        <p:spPr>
          <a:xfrm>
            <a:off x="0" y="500"/>
            <a:ext cx="9166500" cy="5143500"/>
          </a:xfrm>
          <a:prstGeom prst="rect">
            <a:avLst/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5"/>
          <p:cNvSpPr txBox="1"/>
          <p:nvPr/>
        </p:nvSpPr>
        <p:spPr>
          <a:xfrm>
            <a:off x="311700" y="2505350"/>
            <a:ext cx="4563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35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is simply dummy text of the </a:t>
            </a:r>
            <a:endParaRPr sz="35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319" name="Google Shape;319;p25"/>
          <p:cNvPicPr preferRelativeResize="0"/>
          <p:nvPr/>
        </p:nvPicPr>
        <p:blipFill rotWithShape="1">
          <a:blip r:embed="rId3">
            <a:alphaModFix/>
          </a:blip>
          <a:srcRect b="0" l="49763" r="0" t="0"/>
          <a:stretch/>
        </p:blipFill>
        <p:spPr>
          <a:xfrm>
            <a:off x="4509000" y="0"/>
            <a:ext cx="4657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075" y="942471"/>
            <a:ext cx="6943801" cy="420102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316537" y="690474"/>
            <a:ext cx="5942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9600">
                <a:solidFill>
                  <a:srgbClr val="3E35A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B</a:t>
            </a:r>
            <a:r>
              <a:rPr lang="en-GB" sz="9600">
                <a:solidFill>
                  <a:srgbClr val="3E35A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.0</a:t>
            </a:r>
            <a:endParaRPr sz="9600">
              <a:solidFill>
                <a:srgbClr val="3E35A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322" name="Google Shape;322;p25"/>
          <p:cNvGrpSpPr/>
          <p:nvPr/>
        </p:nvGrpSpPr>
        <p:grpSpPr>
          <a:xfrm>
            <a:off x="311719" y="335000"/>
            <a:ext cx="2028356" cy="392400"/>
            <a:chOff x="411290" y="298064"/>
            <a:chExt cx="1491000" cy="392400"/>
          </a:xfrm>
        </p:grpSpPr>
        <p:sp>
          <p:nvSpPr>
            <p:cNvPr id="323" name="Google Shape;323;p25"/>
            <p:cNvSpPr/>
            <p:nvPr/>
          </p:nvSpPr>
          <p:spPr>
            <a:xfrm>
              <a:off x="411290" y="342914"/>
              <a:ext cx="1491000" cy="302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 txBox="1"/>
            <p:nvPr/>
          </p:nvSpPr>
          <p:spPr>
            <a:xfrm>
              <a:off x="515568" y="298064"/>
              <a:ext cx="12825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Our Capabilities</a:t>
              </a:r>
              <a:endParaRPr sz="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/>
          <p:nvPr/>
        </p:nvSpPr>
        <p:spPr>
          <a:xfrm>
            <a:off x="0" y="500"/>
            <a:ext cx="9166500" cy="5143500"/>
          </a:xfrm>
          <a:prstGeom prst="rect">
            <a:avLst/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3479950" y="1381125"/>
            <a:ext cx="3575700" cy="72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1B1464"/>
              </a:gs>
              <a:gs pos="61000">
                <a:srgbClr val="147E80"/>
              </a:gs>
              <a:gs pos="100000">
                <a:srgbClr val="0DE79B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171275" y="2670575"/>
            <a:ext cx="4651500" cy="72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1B1464"/>
              </a:gs>
              <a:gs pos="63000">
                <a:srgbClr val="157CA1"/>
              </a:gs>
              <a:gs pos="100000">
                <a:srgbClr val="0FE4DE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 txBox="1"/>
          <p:nvPr/>
        </p:nvSpPr>
        <p:spPr>
          <a:xfrm>
            <a:off x="308775" y="748050"/>
            <a:ext cx="7653600" cy="25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36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is simply dummy text of the printing and typesetting industry. Lorem Ipsum has been the </a:t>
            </a:r>
            <a:endParaRPr sz="36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cxnSp>
        <p:nvCxnSpPr>
          <p:cNvPr id="333" name="Google Shape;333;p26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4" name="Google Shape;3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678" y="119508"/>
            <a:ext cx="756872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6"/>
          <p:cNvSpPr txBox="1"/>
          <p:nvPr/>
        </p:nvSpPr>
        <p:spPr>
          <a:xfrm>
            <a:off x="312733" y="119500"/>
            <a:ext cx="3648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</a:t>
            </a: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.0 |  WHAT IS OUR VALUE PROPOSITION TO THIS BUYER COHOTS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/>
          <p:nvPr/>
        </p:nvSpPr>
        <p:spPr>
          <a:xfrm>
            <a:off x="6616775" y="663425"/>
            <a:ext cx="2087400" cy="1759500"/>
          </a:xfrm>
          <a:prstGeom prst="roundRect">
            <a:avLst>
              <a:gd fmla="val 12405" name="adj"/>
            </a:avLst>
          </a:prstGeom>
          <a:solidFill>
            <a:srgbClr val="F3F3F3">
              <a:alpha val="9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6616750" y="2642550"/>
            <a:ext cx="2087400" cy="1924500"/>
          </a:xfrm>
          <a:prstGeom prst="roundRect">
            <a:avLst>
              <a:gd fmla="val 12405" name="adj"/>
            </a:avLst>
          </a:prstGeom>
          <a:solidFill>
            <a:srgbClr val="F3F3F3">
              <a:alpha val="91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448725" y="663425"/>
            <a:ext cx="2909100" cy="1759500"/>
          </a:xfrm>
          <a:prstGeom prst="roundRect">
            <a:avLst>
              <a:gd fmla="val 12405" name="adj"/>
            </a:avLst>
          </a:prstGeom>
          <a:solidFill>
            <a:srgbClr val="6649DF">
              <a:alpha val="1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448725" y="2642550"/>
            <a:ext cx="2909100" cy="1989900"/>
          </a:xfrm>
          <a:prstGeom prst="roundRect">
            <a:avLst>
              <a:gd fmla="val 12405" name="adj"/>
            </a:avLst>
          </a:prstGeom>
          <a:solidFill>
            <a:srgbClr val="6649DF">
              <a:alpha val="1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3523800" y="2642550"/>
            <a:ext cx="2909100" cy="1989900"/>
          </a:xfrm>
          <a:prstGeom prst="roundRect">
            <a:avLst>
              <a:gd fmla="val 12405" name="adj"/>
            </a:avLst>
          </a:prstGeom>
          <a:solidFill>
            <a:srgbClr val="6649DF">
              <a:alpha val="1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3523800" y="663425"/>
            <a:ext cx="2909100" cy="1759500"/>
          </a:xfrm>
          <a:prstGeom prst="roundRect">
            <a:avLst>
              <a:gd fmla="val 12405" name="adj"/>
            </a:avLst>
          </a:prstGeom>
          <a:solidFill>
            <a:srgbClr val="6649DF">
              <a:alpha val="1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7"/>
          <p:cNvSpPr txBox="1"/>
          <p:nvPr/>
        </p:nvSpPr>
        <p:spPr>
          <a:xfrm>
            <a:off x="602775" y="863700"/>
            <a:ext cx="204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2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347" name="Google Shape;347;p27"/>
          <p:cNvSpPr txBox="1"/>
          <p:nvPr/>
        </p:nvSpPr>
        <p:spPr>
          <a:xfrm>
            <a:off x="439326" y="1325400"/>
            <a:ext cx="281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200"/>
              <a:buFont typeface="Manrope"/>
              <a:buChar char="●"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Sourcing from top global manufacturers: Eliminating layers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200"/>
              <a:buFont typeface="Manrope"/>
              <a:buChar char="●"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Supply consolidation at source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200"/>
              <a:buFont typeface="Manrope"/>
              <a:buChar char="●"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New alternate products/ brands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3670675" y="836650"/>
            <a:ext cx="215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2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3507220" y="1325400"/>
            <a:ext cx="251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200"/>
              <a:buFont typeface="Manrope"/>
              <a:buChar char="●"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Forward stocking of key SKUs 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200"/>
              <a:buFont typeface="Manrope"/>
              <a:buChar char="●"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Local strong trading partners for hyperlocal fulfilment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50" name="Google Shape;350;p27"/>
          <p:cNvSpPr txBox="1"/>
          <p:nvPr/>
        </p:nvSpPr>
        <p:spPr>
          <a:xfrm>
            <a:off x="647925" y="2849125"/>
            <a:ext cx="251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2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t/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351" name="Google Shape;351;p27"/>
          <p:cNvSpPr txBox="1"/>
          <p:nvPr/>
        </p:nvSpPr>
        <p:spPr>
          <a:xfrm>
            <a:off x="484476" y="3387025"/>
            <a:ext cx="270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200"/>
              <a:buFont typeface="Manrope"/>
              <a:buChar char="●"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Robust QC process at source, partnership w/ testing labs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200"/>
              <a:buFont typeface="Manrope"/>
              <a:buChar char="●"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Work with top &amp; trusted sellers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3713025" y="2849125"/>
            <a:ext cx="136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2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3549578" y="3387025"/>
            <a:ext cx="2701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200"/>
              <a:buFont typeface="Manrope"/>
              <a:buChar char="●"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Strong working relations with global manufacturers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200"/>
              <a:buFont typeface="Manrope"/>
              <a:buChar char="●"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Volume consolidation by taking stock positions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54" name="Google Shape;354;p27"/>
          <p:cNvSpPr txBox="1"/>
          <p:nvPr/>
        </p:nvSpPr>
        <p:spPr>
          <a:xfrm>
            <a:off x="6598875" y="1483150"/>
            <a:ext cx="198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900"/>
              <a:buFont typeface="Manrope"/>
              <a:buChar char="●"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Comprehensive product offerings</a:t>
            </a:r>
            <a:r>
              <a:rPr baseline="30000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 in each industry to cover higher share of customer’s RM needs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55" name="Google Shape;355;p27"/>
          <p:cNvSpPr txBox="1"/>
          <p:nvPr/>
        </p:nvSpPr>
        <p:spPr>
          <a:xfrm>
            <a:off x="6614675" y="3238950"/>
            <a:ext cx="196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900"/>
              <a:buFont typeface="Manrope"/>
              <a:buChar char="●"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Supplementary tech-tools for improving customer experience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900"/>
              <a:buFont typeface="Manrope"/>
              <a:buChar char="●"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Inventory management tools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900"/>
              <a:buFont typeface="Manrope"/>
              <a:buChar char="●"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Re-ordering &amp; demand planning tools Dashboards for spend analytics.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6813400" y="840600"/>
            <a:ext cx="20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2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t/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6798075" y="2777250"/>
            <a:ext cx="164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2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2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320" y="513467"/>
            <a:ext cx="422594" cy="42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593" y="480650"/>
            <a:ext cx="532583" cy="48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7312" y="2502406"/>
            <a:ext cx="422616" cy="60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3133" y="2525277"/>
            <a:ext cx="717499" cy="58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659" y="581612"/>
            <a:ext cx="28631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1127" y="2543534"/>
            <a:ext cx="331346" cy="2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7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1.0 |  THE PURPOSE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65" name="Google Shape;365;p27"/>
          <p:cNvSpPr txBox="1"/>
          <p:nvPr/>
        </p:nvSpPr>
        <p:spPr>
          <a:xfrm>
            <a:off x="312750" y="119500"/>
            <a:ext cx="37545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rgbClr val="2D248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B.0</a:t>
            </a: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|  WHAT IS OUR VALUE PROPOSITION TO THIS BUYER COHOTS</a:t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366" name="Google Shape;366;p27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rgbClr val="3E35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7" name="Google Shape;367;p27"/>
          <p:cNvPicPr preferRelativeResize="0"/>
          <p:nvPr/>
        </p:nvPicPr>
        <p:blipFill rotWithShape="1">
          <a:blip r:embed="rId9">
            <a:alphaModFix/>
          </a:blip>
          <a:srcRect b="11166" l="0" r="0" t="0"/>
          <a:stretch/>
        </p:blipFill>
        <p:spPr>
          <a:xfrm>
            <a:off x="7952050" y="48601"/>
            <a:ext cx="902477" cy="2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7"/>
          <p:cNvSpPr txBox="1"/>
          <p:nvPr/>
        </p:nvSpPr>
        <p:spPr>
          <a:xfrm>
            <a:off x="439325" y="4669300"/>
            <a:ext cx="476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Sources :</a:t>
            </a:r>
            <a:endParaRPr sz="6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1. All products required for Al Alloy industry offered; Products covering 70% of purchase value offered for Paints industry</a:t>
            </a:r>
            <a:endParaRPr sz="6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/>
          <p:nvPr/>
        </p:nvSpPr>
        <p:spPr>
          <a:xfrm>
            <a:off x="0" y="500"/>
            <a:ext cx="4509000" cy="5143500"/>
          </a:xfrm>
          <a:prstGeom prst="rect">
            <a:avLst/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 txBox="1"/>
          <p:nvPr/>
        </p:nvSpPr>
        <p:spPr>
          <a:xfrm>
            <a:off x="311700" y="2783675"/>
            <a:ext cx="28464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5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35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t/>
            </a:r>
            <a:endParaRPr sz="35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375" name="Google Shape;375;p28"/>
          <p:cNvPicPr preferRelativeResize="0"/>
          <p:nvPr/>
        </p:nvPicPr>
        <p:blipFill rotWithShape="1">
          <a:blip r:embed="rId3">
            <a:alphaModFix/>
          </a:blip>
          <a:srcRect b="0" l="9743" r="30404" t="0"/>
          <a:stretch/>
        </p:blipFill>
        <p:spPr>
          <a:xfrm>
            <a:off x="4509000" y="0"/>
            <a:ext cx="4635003" cy="51614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8"/>
          <p:cNvSpPr txBox="1"/>
          <p:nvPr/>
        </p:nvSpPr>
        <p:spPr>
          <a:xfrm>
            <a:off x="316537" y="690474"/>
            <a:ext cx="5942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9600">
                <a:solidFill>
                  <a:srgbClr val="3E35A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</a:t>
            </a:r>
            <a:r>
              <a:rPr lang="en-GB" sz="9600">
                <a:solidFill>
                  <a:srgbClr val="3E35A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.0</a:t>
            </a:r>
            <a:endParaRPr sz="9600">
              <a:solidFill>
                <a:srgbClr val="3E35A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77" name="Google Shape;377;p28"/>
          <p:cNvPicPr preferRelativeResize="0"/>
          <p:nvPr/>
        </p:nvPicPr>
        <p:blipFill rotWithShape="1">
          <a:blip r:embed="rId4">
            <a:alphaModFix/>
          </a:blip>
          <a:srcRect b="35691" l="12370" r="15831" t="0"/>
          <a:stretch/>
        </p:blipFill>
        <p:spPr>
          <a:xfrm rot="-5400000">
            <a:off x="4558525" y="568201"/>
            <a:ext cx="5145249" cy="4006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28"/>
          <p:cNvGrpSpPr/>
          <p:nvPr/>
        </p:nvGrpSpPr>
        <p:grpSpPr>
          <a:xfrm>
            <a:off x="311721" y="335000"/>
            <a:ext cx="1655159" cy="392400"/>
            <a:chOff x="411290" y="298064"/>
            <a:chExt cx="1491000" cy="392400"/>
          </a:xfrm>
        </p:grpSpPr>
        <p:sp>
          <p:nvSpPr>
            <p:cNvPr id="379" name="Google Shape;379;p28"/>
            <p:cNvSpPr/>
            <p:nvPr/>
          </p:nvSpPr>
          <p:spPr>
            <a:xfrm>
              <a:off x="411290" y="342914"/>
              <a:ext cx="1491000" cy="302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 txBox="1"/>
            <p:nvPr/>
          </p:nvSpPr>
          <p:spPr>
            <a:xfrm>
              <a:off x="515568" y="298064"/>
              <a:ext cx="12825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Our Margins</a:t>
              </a:r>
              <a:endParaRPr sz="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"/>
          <p:cNvSpPr txBox="1"/>
          <p:nvPr/>
        </p:nvSpPr>
        <p:spPr>
          <a:xfrm>
            <a:off x="323875" y="690475"/>
            <a:ext cx="85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How much margin will we make? And how does it compare with the existing landscape?</a:t>
            </a:r>
            <a:endParaRPr sz="16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86" name="Google Shape;386;p29"/>
          <p:cNvSpPr/>
          <p:nvPr/>
        </p:nvSpPr>
        <p:spPr>
          <a:xfrm>
            <a:off x="745159" y="4388494"/>
            <a:ext cx="7345200" cy="444600"/>
          </a:xfrm>
          <a:prstGeom prst="roundRect">
            <a:avLst>
              <a:gd fmla="val 7416" name="adj"/>
            </a:avLst>
          </a:prstGeom>
          <a:solidFill>
            <a:srgbClr val="8063F7">
              <a:alpha val="84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B1464"/>
              </a:solidFill>
            </a:endParaRPr>
          </a:p>
        </p:txBody>
      </p:sp>
      <p:sp>
        <p:nvSpPr>
          <p:cNvPr id="387" name="Google Shape;387;p29"/>
          <p:cNvSpPr/>
          <p:nvPr/>
        </p:nvSpPr>
        <p:spPr>
          <a:xfrm>
            <a:off x="745159" y="3913560"/>
            <a:ext cx="7345200" cy="444600"/>
          </a:xfrm>
          <a:prstGeom prst="roundRect">
            <a:avLst>
              <a:gd fmla="val 7416" name="adj"/>
            </a:avLst>
          </a:prstGeom>
          <a:solidFill>
            <a:srgbClr val="8063F7">
              <a:alpha val="14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B1464"/>
              </a:solidFill>
            </a:endParaRPr>
          </a:p>
        </p:txBody>
      </p:sp>
      <p:sp>
        <p:nvSpPr>
          <p:cNvPr id="388" name="Google Shape;388;p29"/>
          <p:cNvSpPr/>
          <p:nvPr/>
        </p:nvSpPr>
        <p:spPr>
          <a:xfrm>
            <a:off x="745159" y="2983090"/>
            <a:ext cx="7345200" cy="444600"/>
          </a:xfrm>
          <a:prstGeom prst="roundRect">
            <a:avLst>
              <a:gd fmla="val 7416" name="adj"/>
            </a:avLst>
          </a:prstGeom>
          <a:solidFill>
            <a:srgbClr val="8063F7">
              <a:alpha val="14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B1464"/>
              </a:solidFill>
            </a:endParaRPr>
          </a:p>
        </p:txBody>
      </p:sp>
      <p:sp>
        <p:nvSpPr>
          <p:cNvPr id="389" name="Google Shape;389;p29"/>
          <p:cNvSpPr/>
          <p:nvPr/>
        </p:nvSpPr>
        <p:spPr>
          <a:xfrm>
            <a:off x="745159" y="1811817"/>
            <a:ext cx="7345200" cy="583500"/>
          </a:xfrm>
          <a:prstGeom prst="roundRect">
            <a:avLst>
              <a:gd fmla="val 7416" name="adj"/>
            </a:avLst>
          </a:prstGeom>
          <a:solidFill>
            <a:srgbClr val="8063F7">
              <a:alpha val="14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B1464"/>
              </a:solidFill>
            </a:endParaRPr>
          </a:p>
        </p:txBody>
      </p:sp>
      <p:sp>
        <p:nvSpPr>
          <p:cNvPr id="390" name="Google Shape;390;p29"/>
          <p:cNvSpPr txBox="1"/>
          <p:nvPr/>
        </p:nvSpPr>
        <p:spPr>
          <a:xfrm>
            <a:off x="787795" y="1044804"/>
            <a:ext cx="441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Sr No.</a:t>
            </a:r>
            <a:endParaRPr b="1"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1" name="Google Shape;391;p29"/>
          <p:cNvSpPr txBox="1"/>
          <p:nvPr/>
        </p:nvSpPr>
        <p:spPr>
          <a:xfrm>
            <a:off x="1228996" y="1044804"/>
            <a:ext cx="199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Key Margin Drivers</a:t>
            </a:r>
            <a:endParaRPr b="1"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2" name="Google Shape;392;p29"/>
          <p:cNvSpPr txBox="1"/>
          <p:nvPr/>
        </p:nvSpPr>
        <p:spPr>
          <a:xfrm>
            <a:off x="4385979" y="1044804"/>
            <a:ext cx="124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Ximkart’s Expected Margin</a:t>
            </a:r>
            <a:endParaRPr b="1"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3" name="Google Shape;393;p29"/>
          <p:cNvSpPr txBox="1"/>
          <p:nvPr/>
        </p:nvSpPr>
        <p:spPr>
          <a:xfrm>
            <a:off x="5839387" y="1044804"/>
            <a:ext cx="66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Large Traders</a:t>
            </a:r>
            <a:endParaRPr b="1"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4" name="Google Shape;394;p29"/>
          <p:cNvSpPr txBox="1"/>
          <p:nvPr/>
        </p:nvSpPr>
        <p:spPr>
          <a:xfrm>
            <a:off x="6876470" y="1044804"/>
            <a:ext cx="169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Manufacturers With </a:t>
            </a:r>
            <a:br>
              <a:rPr b="1"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Direct Imports</a:t>
            </a:r>
            <a:endParaRPr b="1"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5" name="Google Shape;395;p29"/>
          <p:cNvSpPr txBox="1"/>
          <p:nvPr/>
        </p:nvSpPr>
        <p:spPr>
          <a:xfrm>
            <a:off x="787795" y="1478920"/>
            <a:ext cx="441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6" name="Google Shape;396;p29"/>
          <p:cNvSpPr txBox="1"/>
          <p:nvPr/>
        </p:nvSpPr>
        <p:spPr>
          <a:xfrm>
            <a:off x="1228996" y="1486720"/>
            <a:ext cx="294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Core B2B Imported margins in Commodity play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7" name="Google Shape;397;p29"/>
          <p:cNvSpPr txBox="1"/>
          <p:nvPr/>
        </p:nvSpPr>
        <p:spPr>
          <a:xfrm>
            <a:off x="787795" y="1980357"/>
            <a:ext cx="441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1228996" y="1918857"/>
            <a:ext cx="283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Direct sourcing from top manufacturers:  eliminating multiple layers of trade intermediaries 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787795" y="2575997"/>
            <a:ext cx="441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1247979" y="2514497"/>
            <a:ext cx="279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Supply consolidation at source leading to volume based discounting with sellers 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787795" y="3082242"/>
            <a:ext cx="441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1228996" y="3020742"/>
            <a:ext cx="294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Offer Credit/ financing VAS to end-use buyers in 4-5 cash conversion cycles annually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787795" y="3551886"/>
            <a:ext cx="39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1228996" y="3490386"/>
            <a:ext cx="294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Value Add Integrations: Tap Indirect/ Secondary import markets by acquiring value add manufacturers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787795" y="4012712"/>
            <a:ext cx="441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1228996" y="3951212"/>
            <a:ext cx="274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ML driven tools to strategically predict pricing and take positions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5839387" y="1478920"/>
            <a:ext cx="748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0</a:t>
            </a: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 - 0%</a:t>
            </a:r>
            <a:endParaRPr b="1"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5839387" y="4020512"/>
            <a:ext cx="748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00</a:t>
            </a: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 - 00%</a:t>
            </a:r>
            <a:endParaRPr b="1"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9" name="Google Shape;409;p29"/>
          <p:cNvSpPr txBox="1"/>
          <p:nvPr/>
        </p:nvSpPr>
        <p:spPr>
          <a:xfrm>
            <a:off x="5839387" y="1980357"/>
            <a:ext cx="748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-</a:t>
            </a:r>
            <a:endParaRPr b="1"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5839387" y="2575997"/>
            <a:ext cx="748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-</a:t>
            </a:r>
            <a:endParaRPr b="1"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5839387" y="3082242"/>
            <a:ext cx="748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-</a:t>
            </a:r>
            <a:endParaRPr b="1"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2" name="Google Shape;412;p29"/>
          <p:cNvSpPr txBox="1"/>
          <p:nvPr/>
        </p:nvSpPr>
        <p:spPr>
          <a:xfrm>
            <a:off x="5839387" y="3551886"/>
            <a:ext cx="748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-</a:t>
            </a:r>
            <a:endParaRPr b="1"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3" name="Google Shape;413;p29"/>
          <p:cNvSpPr txBox="1"/>
          <p:nvPr/>
        </p:nvSpPr>
        <p:spPr>
          <a:xfrm>
            <a:off x="4385979" y="1417420"/>
            <a:ext cx="116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Upto 0 % (KAM)</a:t>
            </a:r>
            <a:endParaRPr b="1"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00 - 00 % (MSMEs)</a:t>
            </a:r>
            <a:endParaRPr b="1"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4" name="Google Shape;414;p29"/>
          <p:cNvSpPr txBox="1"/>
          <p:nvPr/>
        </p:nvSpPr>
        <p:spPr>
          <a:xfrm>
            <a:off x="4385974" y="1988157"/>
            <a:ext cx="79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Upto 0 % </a:t>
            </a:r>
            <a:endParaRPr b="1"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5" name="Google Shape;415;p29"/>
          <p:cNvSpPr txBox="1"/>
          <p:nvPr/>
        </p:nvSpPr>
        <p:spPr>
          <a:xfrm>
            <a:off x="4385974" y="2583797"/>
            <a:ext cx="748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Upto 0 % </a:t>
            </a:r>
            <a:endParaRPr b="1"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6" name="Google Shape;416;p29"/>
          <p:cNvSpPr txBox="1"/>
          <p:nvPr/>
        </p:nvSpPr>
        <p:spPr>
          <a:xfrm>
            <a:off x="4385979" y="3090042"/>
            <a:ext cx="748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0</a:t>
            </a: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 -0 %</a:t>
            </a:r>
            <a:endParaRPr b="1"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7" name="Google Shape;417;p29"/>
          <p:cNvSpPr txBox="1"/>
          <p:nvPr/>
        </p:nvSpPr>
        <p:spPr>
          <a:xfrm>
            <a:off x="4385979" y="4020512"/>
            <a:ext cx="66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0</a:t>
            </a: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0 - 00 %</a:t>
            </a:r>
            <a:endParaRPr b="1"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8" name="Google Shape;418;p29"/>
          <p:cNvSpPr txBox="1"/>
          <p:nvPr/>
        </p:nvSpPr>
        <p:spPr>
          <a:xfrm>
            <a:off x="4385979" y="3559686"/>
            <a:ext cx="66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00</a:t>
            </a: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-00 %</a:t>
            </a:r>
            <a:endParaRPr b="1"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9" name="Google Shape;419;p29"/>
          <p:cNvSpPr txBox="1"/>
          <p:nvPr/>
        </p:nvSpPr>
        <p:spPr>
          <a:xfrm>
            <a:off x="1228996" y="4432050"/>
            <a:ext cx="265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AFAFA"/>
                </a:solidFill>
                <a:latin typeface="Manrope"/>
                <a:ea typeface="Manrope"/>
                <a:cs typeface="Manrope"/>
                <a:sym typeface="Manrope"/>
              </a:rPr>
              <a:t>Net Margin Advantage for XimKart over conventional importers</a:t>
            </a:r>
            <a:endParaRPr b="1" sz="900">
              <a:solidFill>
                <a:srgbClr val="FAFAF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0" name="Google Shape;420;p29"/>
          <p:cNvSpPr txBox="1"/>
          <p:nvPr/>
        </p:nvSpPr>
        <p:spPr>
          <a:xfrm>
            <a:off x="4385979" y="4522930"/>
            <a:ext cx="66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AFAFA"/>
                </a:solidFill>
                <a:latin typeface="Manrope"/>
                <a:ea typeface="Manrope"/>
                <a:cs typeface="Manrope"/>
                <a:sym typeface="Manrope"/>
              </a:rPr>
              <a:t>0</a:t>
            </a:r>
            <a:r>
              <a:rPr b="1" lang="en-GB" sz="1000">
                <a:solidFill>
                  <a:srgbClr val="FAFAFA"/>
                </a:solidFill>
                <a:latin typeface="Manrope"/>
                <a:ea typeface="Manrope"/>
                <a:cs typeface="Manrope"/>
                <a:sym typeface="Manrope"/>
              </a:rPr>
              <a:t>0 - 00 %</a:t>
            </a:r>
            <a:endParaRPr b="1" sz="1000">
              <a:solidFill>
                <a:srgbClr val="FAFAF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1" name="Google Shape;421;p29"/>
          <p:cNvSpPr txBox="1"/>
          <p:nvPr/>
        </p:nvSpPr>
        <p:spPr>
          <a:xfrm>
            <a:off x="6876470" y="4012712"/>
            <a:ext cx="748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-</a:t>
            </a:r>
            <a:endParaRPr b="1"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2" name="Google Shape;422;p29"/>
          <p:cNvSpPr txBox="1"/>
          <p:nvPr/>
        </p:nvSpPr>
        <p:spPr>
          <a:xfrm>
            <a:off x="6876470" y="1988157"/>
            <a:ext cx="748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Upto 0 %</a:t>
            </a:r>
            <a:endParaRPr b="1"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3" name="Google Shape;423;p29"/>
          <p:cNvSpPr txBox="1"/>
          <p:nvPr/>
        </p:nvSpPr>
        <p:spPr>
          <a:xfrm>
            <a:off x="6876470" y="2575997"/>
            <a:ext cx="748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-</a:t>
            </a:r>
            <a:endParaRPr b="1"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6876470" y="3082242"/>
            <a:ext cx="748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-</a:t>
            </a:r>
            <a:endParaRPr b="1"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6876470" y="3551886"/>
            <a:ext cx="748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-</a:t>
            </a:r>
            <a:endParaRPr b="1"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6" name="Google Shape;426;p29"/>
          <p:cNvSpPr txBox="1"/>
          <p:nvPr/>
        </p:nvSpPr>
        <p:spPr>
          <a:xfrm>
            <a:off x="6964121" y="4432050"/>
            <a:ext cx="11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AFAFA"/>
                </a:solidFill>
                <a:latin typeface="Manrope"/>
                <a:ea typeface="Manrope"/>
                <a:cs typeface="Manrope"/>
                <a:sym typeface="Manrope"/>
              </a:rPr>
              <a:t>Strategic and Selective</a:t>
            </a:r>
            <a:endParaRPr b="1" sz="1000">
              <a:solidFill>
                <a:srgbClr val="FAFAF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7" name="Google Shape;427;p29"/>
          <p:cNvSpPr txBox="1"/>
          <p:nvPr/>
        </p:nvSpPr>
        <p:spPr>
          <a:xfrm rot="-5400000">
            <a:off x="-691325" y="2323475"/>
            <a:ext cx="228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49DF"/>
                </a:solidFill>
                <a:latin typeface="Manrope"/>
                <a:ea typeface="Manrope"/>
                <a:cs typeface="Manrope"/>
                <a:sym typeface="Manrope"/>
              </a:rPr>
              <a:t>Core Margin/ Competency Area</a:t>
            </a:r>
            <a:endParaRPr sz="1000">
              <a:solidFill>
                <a:srgbClr val="6649D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8" name="Google Shape;428;p29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1.0 |  THE PURPOSE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29" name="Google Shape;429;p29"/>
          <p:cNvSpPr txBox="1"/>
          <p:nvPr/>
        </p:nvSpPr>
        <p:spPr>
          <a:xfrm>
            <a:off x="312747" y="119500"/>
            <a:ext cx="176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</a:t>
            </a: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.1 |  WHAT IS IN IT FOR XIMKART?</a:t>
            </a:r>
            <a:endParaRPr sz="12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430" name="Google Shape;430;p29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rgbClr val="3E35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1" name="Google Shape;431;p29"/>
          <p:cNvPicPr preferRelativeResize="0"/>
          <p:nvPr/>
        </p:nvPicPr>
        <p:blipFill rotWithShape="1">
          <a:blip r:embed="rId3">
            <a:alphaModFix/>
          </a:blip>
          <a:srcRect b="11166" l="0" r="0" t="0"/>
          <a:stretch/>
        </p:blipFill>
        <p:spPr>
          <a:xfrm>
            <a:off x="7952050" y="48601"/>
            <a:ext cx="902477" cy="286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29"/>
          <p:cNvCxnSpPr/>
          <p:nvPr/>
        </p:nvCxnSpPr>
        <p:spPr>
          <a:xfrm>
            <a:off x="726500" y="1414908"/>
            <a:ext cx="7366800" cy="0"/>
          </a:xfrm>
          <a:prstGeom prst="straightConnector1">
            <a:avLst/>
          </a:prstGeom>
          <a:noFill/>
          <a:ln cap="flat" cmpd="sng" w="9525">
            <a:solidFill>
              <a:srgbClr val="6649D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29"/>
          <p:cNvCxnSpPr/>
          <p:nvPr/>
        </p:nvCxnSpPr>
        <p:spPr>
          <a:xfrm>
            <a:off x="726500" y="1019283"/>
            <a:ext cx="7366800" cy="0"/>
          </a:xfrm>
          <a:prstGeom prst="straightConnector1">
            <a:avLst/>
          </a:prstGeom>
          <a:noFill/>
          <a:ln cap="flat" cmpd="sng" w="9525">
            <a:solidFill>
              <a:srgbClr val="6649D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30"/>
          <p:cNvGrpSpPr/>
          <p:nvPr/>
        </p:nvGrpSpPr>
        <p:grpSpPr>
          <a:xfrm>
            <a:off x="1098501" y="2307200"/>
            <a:ext cx="6701075" cy="2479477"/>
            <a:chOff x="1098501" y="2307200"/>
            <a:chExt cx="6701075" cy="2479477"/>
          </a:xfrm>
        </p:grpSpPr>
        <p:pic>
          <p:nvPicPr>
            <p:cNvPr id="439" name="Google Shape;439;p30"/>
            <p:cNvPicPr preferRelativeResize="0"/>
            <p:nvPr/>
          </p:nvPicPr>
          <p:blipFill rotWithShape="1">
            <a:blip r:embed="rId3">
              <a:alphaModFix/>
            </a:blip>
            <a:srcRect b="0" l="21850" r="0" t="0"/>
            <a:stretch/>
          </p:blipFill>
          <p:spPr>
            <a:xfrm>
              <a:off x="2352300" y="2720625"/>
              <a:ext cx="5447276" cy="194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12">
              <a:off x="2690597" y="2923358"/>
              <a:ext cx="1253813" cy="346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30"/>
            <p:cNvPicPr preferRelativeResize="0"/>
            <p:nvPr/>
          </p:nvPicPr>
          <p:blipFill rotWithShape="1">
            <a:blip r:embed="rId4">
              <a:alphaModFix/>
            </a:blip>
            <a:srcRect b="0" l="0" r="23183" t="0"/>
            <a:stretch/>
          </p:blipFill>
          <p:spPr>
            <a:xfrm rot="5400000">
              <a:off x="3780655" y="2636430"/>
              <a:ext cx="963125" cy="346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30"/>
            <p:cNvPicPr preferRelativeResize="0"/>
            <p:nvPr/>
          </p:nvPicPr>
          <p:blipFill rotWithShape="1">
            <a:blip r:embed="rId4">
              <a:alphaModFix/>
            </a:blip>
            <a:srcRect b="0" l="10080" r="-10079" t="0"/>
            <a:stretch/>
          </p:blipFill>
          <p:spPr>
            <a:xfrm>
              <a:off x="6123138" y="2315518"/>
              <a:ext cx="1253809" cy="346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8501" y="2320425"/>
              <a:ext cx="1253809" cy="346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77177" y="2307200"/>
              <a:ext cx="1253809" cy="346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30"/>
            <p:cNvPicPr preferRelativeResize="0"/>
            <p:nvPr/>
          </p:nvPicPr>
          <p:blipFill rotWithShape="1">
            <a:blip r:embed="rId4">
              <a:alphaModFix/>
            </a:blip>
            <a:srcRect b="0" l="10080" r="-10079" t="0"/>
            <a:stretch/>
          </p:blipFill>
          <p:spPr>
            <a:xfrm>
              <a:off x="4493463" y="2307200"/>
              <a:ext cx="1253809" cy="346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8826" y="4440639"/>
              <a:ext cx="1253809" cy="3460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30"/>
          <p:cNvSpPr/>
          <p:nvPr/>
        </p:nvSpPr>
        <p:spPr>
          <a:xfrm>
            <a:off x="5991800" y="4129500"/>
            <a:ext cx="815700" cy="86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0"/>
          <p:cNvSpPr/>
          <p:nvPr/>
        </p:nvSpPr>
        <p:spPr>
          <a:xfrm>
            <a:off x="2246813" y="3958950"/>
            <a:ext cx="1124100" cy="86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0"/>
          <p:cNvSpPr/>
          <p:nvPr/>
        </p:nvSpPr>
        <p:spPr>
          <a:xfrm>
            <a:off x="378275" y="3370874"/>
            <a:ext cx="1005000" cy="1395000"/>
          </a:xfrm>
          <a:prstGeom prst="roundRect">
            <a:avLst>
              <a:gd fmla="val 809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0"/>
          <p:cNvSpPr/>
          <p:nvPr/>
        </p:nvSpPr>
        <p:spPr>
          <a:xfrm>
            <a:off x="6968900" y="1826874"/>
            <a:ext cx="1374000" cy="864300"/>
          </a:xfrm>
          <a:prstGeom prst="roundRect">
            <a:avLst>
              <a:gd fmla="val 8092" name="adj"/>
            </a:avLst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0"/>
          <p:cNvSpPr/>
          <p:nvPr/>
        </p:nvSpPr>
        <p:spPr>
          <a:xfrm>
            <a:off x="3520200" y="3395124"/>
            <a:ext cx="1816200" cy="720300"/>
          </a:xfrm>
          <a:prstGeom prst="roundRect">
            <a:avLst>
              <a:gd fmla="val 8092" name="adj"/>
            </a:avLst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0"/>
          <p:cNvSpPr txBox="1"/>
          <p:nvPr/>
        </p:nvSpPr>
        <p:spPr>
          <a:xfrm>
            <a:off x="3626800" y="3433475"/>
            <a:ext cx="18903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11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453" name="Google Shape;453;p30"/>
          <p:cNvSpPr/>
          <p:nvPr/>
        </p:nvSpPr>
        <p:spPr>
          <a:xfrm>
            <a:off x="1960284" y="1735486"/>
            <a:ext cx="4472950" cy="1271540"/>
          </a:xfrm>
          <a:prstGeom prst="rect">
            <a:avLst/>
          </a:prstGeom>
          <a:noFill/>
          <a:ln cap="flat" cmpd="sng" w="9525">
            <a:solidFill>
              <a:srgbClr val="6649D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0"/>
          <p:cNvSpPr/>
          <p:nvPr/>
        </p:nvSpPr>
        <p:spPr>
          <a:xfrm>
            <a:off x="5333658" y="1829465"/>
            <a:ext cx="1005012" cy="1106466"/>
          </a:xfrm>
          <a:prstGeom prst="roundRect">
            <a:avLst>
              <a:gd fmla="val 8092" name="adj"/>
            </a:avLst>
          </a:prstGeom>
          <a:solidFill>
            <a:srgbClr val="6649D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0"/>
          <p:cNvSpPr/>
          <p:nvPr/>
        </p:nvSpPr>
        <p:spPr>
          <a:xfrm>
            <a:off x="3735224" y="1840800"/>
            <a:ext cx="1005012" cy="1106466"/>
          </a:xfrm>
          <a:prstGeom prst="roundRect">
            <a:avLst>
              <a:gd fmla="val 8092" name="adj"/>
            </a:avLst>
          </a:prstGeom>
          <a:solidFill>
            <a:srgbClr val="6649D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0"/>
          <p:cNvSpPr/>
          <p:nvPr/>
        </p:nvSpPr>
        <p:spPr>
          <a:xfrm>
            <a:off x="2056751" y="1841964"/>
            <a:ext cx="1005012" cy="1106466"/>
          </a:xfrm>
          <a:prstGeom prst="roundRect">
            <a:avLst>
              <a:gd fmla="val 8092" name="adj"/>
            </a:avLst>
          </a:prstGeom>
          <a:solidFill>
            <a:srgbClr val="6649D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0"/>
          <p:cNvSpPr/>
          <p:nvPr/>
        </p:nvSpPr>
        <p:spPr>
          <a:xfrm>
            <a:off x="379982" y="1840236"/>
            <a:ext cx="1005012" cy="1106466"/>
          </a:xfrm>
          <a:prstGeom prst="roundRect">
            <a:avLst>
              <a:gd fmla="val 809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0"/>
          <p:cNvSpPr txBox="1"/>
          <p:nvPr/>
        </p:nvSpPr>
        <p:spPr>
          <a:xfrm>
            <a:off x="429024" y="2012284"/>
            <a:ext cx="9210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D248C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1100">
              <a:solidFill>
                <a:srgbClr val="2D248C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D248C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D248C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D248C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459" name="Google Shape;459;p30"/>
          <p:cNvSpPr txBox="1"/>
          <p:nvPr/>
        </p:nvSpPr>
        <p:spPr>
          <a:xfrm>
            <a:off x="5397009" y="1942059"/>
            <a:ext cx="1194748" cy="369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Tier 1</a:t>
            </a:r>
            <a:endParaRPr sz="9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Distributors</a:t>
            </a:r>
            <a:endParaRPr sz="9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460" name="Google Shape;460;p30"/>
          <p:cNvSpPr txBox="1"/>
          <p:nvPr/>
        </p:nvSpPr>
        <p:spPr>
          <a:xfrm>
            <a:off x="429024" y="3914748"/>
            <a:ext cx="9210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D248C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1100">
              <a:solidFill>
                <a:srgbClr val="2D248C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D248C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D248C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D248C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461" name="Google Shape;461;p30"/>
          <p:cNvSpPr txBox="1"/>
          <p:nvPr/>
        </p:nvSpPr>
        <p:spPr>
          <a:xfrm>
            <a:off x="1444465" y="2090757"/>
            <a:ext cx="5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5 - 10%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2" name="Google Shape;462;p30"/>
          <p:cNvSpPr txBox="1"/>
          <p:nvPr/>
        </p:nvSpPr>
        <p:spPr>
          <a:xfrm>
            <a:off x="3140241" y="2090757"/>
            <a:ext cx="516519" cy="246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2 - 5 %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3" name="Google Shape;463;p30"/>
          <p:cNvSpPr txBox="1"/>
          <p:nvPr/>
        </p:nvSpPr>
        <p:spPr>
          <a:xfrm>
            <a:off x="4532384" y="3006853"/>
            <a:ext cx="555475" cy="246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5 - 10 %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4" name="Google Shape;464;p30"/>
          <p:cNvSpPr txBox="1"/>
          <p:nvPr/>
        </p:nvSpPr>
        <p:spPr>
          <a:xfrm>
            <a:off x="2101033" y="2482137"/>
            <a:ext cx="1158875" cy="30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7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Hiesen Asia Pacific</a:t>
            </a:r>
            <a:br>
              <a:rPr b="1" i="1" lang="en-GB" sz="7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i="1" lang="en-GB" sz="7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Xiamen JCX</a:t>
            </a:r>
            <a:endParaRPr b="1" i="1" sz="7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5" name="Google Shape;465;p30"/>
          <p:cNvSpPr txBox="1"/>
          <p:nvPr/>
        </p:nvSpPr>
        <p:spPr>
          <a:xfrm>
            <a:off x="7094982" y="1486256"/>
            <a:ext cx="11588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350-400 SMEs &amp; Mid-sized players</a:t>
            </a:r>
            <a:endParaRPr b="1" i="1"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6" name="Google Shape;466;p30"/>
          <p:cNvSpPr txBox="1"/>
          <p:nvPr/>
        </p:nvSpPr>
        <p:spPr>
          <a:xfrm>
            <a:off x="4759215" y="2090746"/>
            <a:ext cx="555475" cy="246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5 - 10 %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7" name="Google Shape;467;p30"/>
          <p:cNvSpPr txBox="1"/>
          <p:nvPr/>
        </p:nvSpPr>
        <p:spPr>
          <a:xfrm>
            <a:off x="6432854" y="2098148"/>
            <a:ext cx="555475" cy="246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8- 10 %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8" name="Google Shape;468;p30"/>
          <p:cNvSpPr txBox="1"/>
          <p:nvPr/>
        </p:nvSpPr>
        <p:spPr>
          <a:xfrm>
            <a:off x="1444465" y="4303541"/>
            <a:ext cx="5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5 - 7%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9" name="Google Shape;469;p30"/>
          <p:cNvSpPr txBox="1"/>
          <p:nvPr/>
        </p:nvSpPr>
        <p:spPr>
          <a:xfrm>
            <a:off x="429024" y="3471267"/>
            <a:ext cx="115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7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H D Chang (CN)</a:t>
            </a:r>
            <a:endParaRPr b="1" i="1" sz="7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7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PMB Silicon (Mal)</a:t>
            </a:r>
            <a:endParaRPr b="1" i="1" sz="7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70" name="Google Shape;4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2224" y="4115032"/>
            <a:ext cx="709985" cy="65904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0"/>
          <p:cNvSpPr txBox="1"/>
          <p:nvPr/>
        </p:nvSpPr>
        <p:spPr>
          <a:xfrm>
            <a:off x="3617550" y="3700811"/>
            <a:ext cx="11588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5 Very large MNCs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40-45 Large buyers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2" name="Google Shape;472;p30"/>
          <p:cNvSpPr txBox="1"/>
          <p:nvPr/>
        </p:nvSpPr>
        <p:spPr>
          <a:xfrm>
            <a:off x="4532384" y="4181267"/>
            <a:ext cx="516519" cy="246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2 - 0 %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3" name="Google Shape;473;p30"/>
          <p:cNvSpPr txBox="1"/>
          <p:nvPr/>
        </p:nvSpPr>
        <p:spPr>
          <a:xfrm>
            <a:off x="6150358" y="4490488"/>
            <a:ext cx="8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0</a:t>
            </a: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 - 00 %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4" name="Google Shape;474;p30"/>
          <p:cNvSpPr txBox="1"/>
          <p:nvPr/>
        </p:nvSpPr>
        <p:spPr>
          <a:xfrm>
            <a:off x="2101033" y="1942050"/>
            <a:ext cx="81555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Large Traders</a:t>
            </a:r>
            <a:br>
              <a:rPr lang="en-GB" sz="9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</a:br>
            <a:r>
              <a:rPr lang="en-GB" sz="9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In China / HK</a:t>
            </a:r>
            <a:endParaRPr sz="9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475" name="Google Shape;475;p30"/>
          <p:cNvSpPr txBox="1"/>
          <p:nvPr/>
        </p:nvSpPr>
        <p:spPr>
          <a:xfrm>
            <a:off x="3809475" y="1942050"/>
            <a:ext cx="709899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Large importers in India</a:t>
            </a:r>
            <a:endParaRPr sz="9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476" name="Google Shape;476;p30"/>
          <p:cNvSpPr txBox="1"/>
          <p:nvPr/>
        </p:nvSpPr>
        <p:spPr>
          <a:xfrm>
            <a:off x="7068684" y="1966781"/>
            <a:ext cx="11946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</a:t>
            </a:r>
            <a:endParaRPr sz="11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477" name="Google Shape;477;p30"/>
          <p:cNvSpPr txBox="1"/>
          <p:nvPr/>
        </p:nvSpPr>
        <p:spPr>
          <a:xfrm>
            <a:off x="3782269" y="2482137"/>
            <a:ext cx="1158875" cy="30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7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Oswal Minerals,</a:t>
            </a:r>
            <a:br>
              <a:rPr i="1" lang="en-GB" sz="7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</a:br>
            <a:r>
              <a:rPr i="1" lang="en-GB" sz="7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Phoolchand</a:t>
            </a:r>
            <a:endParaRPr i="1" sz="7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478" name="Google Shape;478;p30"/>
          <p:cNvSpPr txBox="1"/>
          <p:nvPr/>
        </p:nvSpPr>
        <p:spPr>
          <a:xfrm>
            <a:off x="5369794" y="2482137"/>
            <a:ext cx="709899" cy="30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700">
                <a:solidFill>
                  <a:srgbClr val="FFFFF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Vaishnavi Metals</a:t>
            </a:r>
            <a:endParaRPr i="1" sz="700">
              <a:solidFill>
                <a:srgbClr val="FFFFF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grpSp>
        <p:nvGrpSpPr>
          <p:cNvPr id="479" name="Google Shape;479;p30"/>
          <p:cNvGrpSpPr/>
          <p:nvPr/>
        </p:nvGrpSpPr>
        <p:grpSpPr>
          <a:xfrm>
            <a:off x="5617680" y="3008812"/>
            <a:ext cx="815557" cy="500264"/>
            <a:chOff x="5822957" y="3393911"/>
            <a:chExt cx="873000" cy="535500"/>
          </a:xfrm>
        </p:grpSpPr>
        <p:sp>
          <p:nvSpPr>
            <p:cNvPr id="480" name="Google Shape;480;p30"/>
            <p:cNvSpPr/>
            <p:nvPr/>
          </p:nvSpPr>
          <p:spPr>
            <a:xfrm rot="5400000">
              <a:off x="5991707" y="3225161"/>
              <a:ext cx="535500" cy="873000"/>
            </a:xfrm>
            <a:prstGeom prst="roundRect">
              <a:avLst>
                <a:gd fmla="val 8092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 txBox="1"/>
            <p:nvPr/>
          </p:nvSpPr>
          <p:spPr>
            <a:xfrm>
              <a:off x="5879488" y="3429135"/>
              <a:ext cx="759900" cy="3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600">
                  <a:solidFill>
                    <a:srgbClr val="1B1464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Redundant</a:t>
              </a:r>
              <a:endParaRPr sz="6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600">
                  <a:solidFill>
                    <a:srgbClr val="1B1464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Traders / </a:t>
              </a:r>
              <a:br>
                <a:rPr lang="en-GB" sz="600">
                  <a:solidFill>
                    <a:srgbClr val="1B1464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</a:br>
              <a:r>
                <a:rPr lang="en-GB" sz="600">
                  <a:solidFill>
                    <a:srgbClr val="1B1464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Intermediaries</a:t>
              </a:r>
              <a:endParaRPr sz="6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</p:grpSp>
      <p:sp>
        <p:nvSpPr>
          <p:cNvPr id="482" name="Google Shape;482;p30"/>
          <p:cNvSpPr txBox="1"/>
          <p:nvPr/>
        </p:nvSpPr>
        <p:spPr>
          <a:xfrm>
            <a:off x="7068684" y="2373482"/>
            <a:ext cx="1158875" cy="215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End Use Buyers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3" name="Google Shape;483;p30"/>
          <p:cNvSpPr txBox="1"/>
          <p:nvPr/>
        </p:nvSpPr>
        <p:spPr>
          <a:xfrm>
            <a:off x="4814104" y="3728026"/>
            <a:ext cx="1158875" cy="30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7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Vedanta</a:t>
            </a:r>
            <a:endParaRPr b="1" i="1" sz="7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7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Hindalco</a:t>
            </a:r>
            <a:endParaRPr b="1" i="1" sz="7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4" name="Google Shape;484;p30"/>
          <p:cNvSpPr txBox="1"/>
          <p:nvPr/>
        </p:nvSpPr>
        <p:spPr>
          <a:xfrm>
            <a:off x="320400" y="679225"/>
            <a:ext cx="770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Lorem Ipsum is simply dummy text of the printing and typesetting industry. Lorem Ipsum has been the industry's standard dummy text ever since the 1500s, </a:t>
            </a:r>
            <a:endParaRPr sz="16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5" name="Google Shape;485;p30"/>
          <p:cNvSpPr txBox="1"/>
          <p:nvPr/>
        </p:nvSpPr>
        <p:spPr>
          <a:xfrm>
            <a:off x="320396" y="1275875"/>
            <a:ext cx="395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*Selective use case for Silicon metal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6" name="Google Shape;486;p30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1.0 |  THE PURPOSE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7" name="Google Shape;487;p30"/>
          <p:cNvSpPr txBox="1"/>
          <p:nvPr/>
        </p:nvSpPr>
        <p:spPr>
          <a:xfrm>
            <a:off x="312747" y="119500"/>
            <a:ext cx="176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</a:t>
            </a: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.2 |  WHAT IS IN IT FOR XIMKART?</a:t>
            </a:r>
            <a:endParaRPr sz="12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488" name="Google Shape;488;p30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rgbClr val="3E35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9" name="Google Shape;489;p30"/>
          <p:cNvPicPr preferRelativeResize="0"/>
          <p:nvPr/>
        </p:nvPicPr>
        <p:blipFill rotWithShape="1">
          <a:blip r:embed="rId6">
            <a:alphaModFix/>
          </a:blip>
          <a:srcRect b="11166" l="0" r="0" t="0"/>
          <a:stretch/>
        </p:blipFill>
        <p:spPr>
          <a:xfrm>
            <a:off x="7952050" y="48601"/>
            <a:ext cx="902477" cy="286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30"/>
          <p:cNvCxnSpPr/>
          <p:nvPr/>
        </p:nvCxnSpPr>
        <p:spPr>
          <a:xfrm>
            <a:off x="4714445" y="3757603"/>
            <a:ext cx="0" cy="22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0"/>
          <p:cNvSpPr/>
          <p:nvPr/>
        </p:nvSpPr>
        <p:spPr>
          <a:xfrm>
            <a:off x="1960284" y="1735486"/>
            <a:ext cx="4473000" cy="12714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0"/>
          <p:cNvSpPr txBox="1"/>
          <p:nvPr/>
        </p:nvSpPr>
        <p:spPr>
          <a:xfrm>
            <a:off x="4332228" y="1511700"/>
            <a:ext cx="2091000" cy="21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AFAFA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Redundant traders / Intermediaries</a:t>
            </a:r>
            <a:endParaRPr sz="900">
              <a:solidFill>
                <a:srgbClr val="FAFAFA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493" name="Google Shape;493;p30"/>
          <p:cNvPicPr preferRelativeResize="0"/>
          <p:nvPr/>
        </p:nvPicPr>
        <p:blipFill rotWithShape="1">
          <a:blip r:embed="rId4">
            <a:alphaModFix/>
          </a:blip>
          <a:srcRect b="109" l="35092" r="23185" t="0"/>
          <a:stretch/>
        </p:blipFill>
        <p:spPr>
          <a:xfrm rot="-5400010">
            <a:off x="4122213" y="4229363"/>
            <a:ext cx="439250" cy="34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0"/>
          <p:cNvSpPr txBox="1"/>
          <p:nvPr/>
        </p:nvSpPr>
        <p:spPr>
          <a:xfrm>
            <a:off x="7684675" y="3570300"/>
            <a:ext cx="125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Better prices &amp; quality assurance </a:t>
            </a:r>
            <a:r>
              <a:rPr lang="en-GB" sz="9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for end use buyers (~00% saving)</a:t>
            </a:r>
            <a:endParaRPr sz="9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1"/>
          <p:cNvSpPr/>
          <p:nvPr/>
        </p:nvSpPr>
        <p:spPr>
          <a:xfrm>
            <a:off x="4707343" y="1202158"/>
            <a:ext cx="2948700" cy="3636300"/>
          </a:xfrm>
          <a:prstGeom prst="roundRect">
            <a:avLst>
              <a:gd fmla="val 3599" name="adj"/>
            </a:avLst>
          </a:prstGeom>
          <a:solidFill>
            <a:srgbClr val="6649DF">
              <a:alpha val="1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1"/>
          <p:cNvSpPr/>
          <p:nvPr/>
        </p:nvSpPr>
        <p:spPr>
          <a:xfrm>
            <a:off x="4723675" y="1644433"/>
            <a:ext cx="2948700" cy="1568700"/>
          </a:xfrm>
          <a:prstGeom prst="rect">
            <a:avLst/>
          </a:prstGeom>
          <a:solidFill>
            <a:srgbClr val="6649DF">
              <a:alpha val="1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670500" y="1340308"/>
            <a:ext cx="955800" cy="585000"/>
          </a:xfrm>
          <a:prstGeom prst="roundRect">
            <a:avLst>
              <a:gd fmla="val 3599" name="adj"/>
            </a:avLst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1"/>
          <p:cNvSpPr/>
          <p:nvPr/>
        </p:nvSpPr>
        <p:spPr>
          <a:xfrm>
            <a:off x="670500" y="1945829"/>
            <a:ext cx="955800" cy="378000"/>
          </a:xfrm>
          <a:prstGeom prst="roundRect">
            <a:avLst>
              <a:gd fmla="val 8092" name="adj"/>
            </a:avLst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1"/>
          <p:cNvSpPr/>
          <p:nvPr/>
        </p:nvSpPr>
        <p:spPr>
          <a:xfrm>
            <a:off x="670500" y="2344350"/>
            <a:ext cx="955800" cy="261000"/>
          </a:xfrm>
          <a:prstGeom prst="roundRect">
            <a:avLst>
              <a:gd fmla="val 8092" name="adj"/>
            </a:avLst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1"/>
          <p:cNvSpPr/>
          <p:nvPr/>
        </p:nvSpPr>
        <p:spPr>
          <a:xfrm>
            <a:off x="670500" y="2625871"/>
            <a:ext cx="955800" cy="169200"/>
          </a:xfrm>
          <a:prstGeom prst="roundRect">
            <a:avLst>
              <a:gd fmla="val 8092" name="adj"/>
            </a:avLst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1"/>
          <p:cNvSpPr txBox="1"/>
          <p:nvPr/>
        </p:nvSpPr>
        <p:spPr>
          <a:xfrm>
            <a:off x="750430" y="1400566"/>
            <a:ext cx="8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Primary Source 1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6" name="Google Shape;506;p31"/>
          <p:cNvSpPr txBox="1"/>
          <p:nvPr/>
        </p:nvSpPr>
        <p:spPr>
          <a:xfrm>
            <a:off x="750430" y="1936976"/>
            <a:ext cx="8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Primary Source 2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7" name="Google Shape;507;p31"/>
          <p:cNvSpPr txBox="1"/>
          <p:nvPr/>
        </p:nvSpPr>
        <p:spPr>
          <a:xfrm>
            <a:off x="750424" y="2376795"/>
            <a:ext cx="784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Primary Source 3</a:t>
            </a:r>
            <a:endParaRPr sz="7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8" name="Google Shape;508;p31"/>
          <p:cNvSpPr/>
          <p:nvPr/>
        </p:nvSpPr>
        <p:spPr>
          <a:xfrm>
            <a:off x="670500" y="2815592"/>
            <a:ext cx="955800" cy="105600"/>
          </a:xfrm>
          <a:prstGeom prst="roundRect">
            <a:avLst>
              <a:gd fmla="val 8092" name="adj"/>
            </a:avLst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1"/>
          <p:cNvSpPr/>
          <p:nvPr/>
        </p:nvSpPr>
        <p:spPr>
          <a:xfrm>
            <a:off x="670500" y="2941713"/>
            <a:ext cx="955800" cy="87000"/>
          </a:xfrm>
          <a:prstGeom prst="roundRect">
            <a:avLst>
              <a:gd fmla="val 8092" name="adj"/>
            </a:avLst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1"/>
          <p:cNvSpPr/>
          <p:nvPr/>
        </p:nvSpPr>
        <p:spPr>
          <a:xfrm>
            <a:off x="670508" y="3234816"/>
            <a:ext cx="955800" cy="716400"/>
          </a:xfrm>
          <a:prstGeom prst="roundRect">
            <a:avLst>
              <a:gd fmla="val 3599" name="adj"/>
            </a:avLst>
          </a:prstGeom>
          <a:solidFill>
            <a:srgbClr val="6649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1"/>
          <p:cNvSpPr/>
          <p:nvPr/>
        </p:nvSpPr>
        <p:spPr>
          <a:xfrm>
            <a:off x="670500" y="3990357"/>
            <a:ext cx="955800" cy="519000"/>
          </a:xfrm>
          <a:prstGeom prst="roundRect">
            <a:avLst>
              <a:gd fmla="val 8092" name="adj"/>
            </a:avLst>
          </a:prstGeom>
          <a:solidFill>
            <a:srgbClr val="6649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1"/>
          <p:cNvSpPr/>
          <p:nvPr/>
        </p:nvSpPr>
        <p:spPr>
          <a:xfrm>
            <a:off x="670508" y="4560589"/>
            <a:ext cx="955800" cy="261000"/>
          </a:xfrm>
          <a:prstGeom prst="roundRect">
            <a:avLst>
              <a:gd fmla="val 8092" name="adj"/>
            </a:avLst>
          </a:prstGeom>
          <a:solidFill>
            <a:srgbClr val="6649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1"/>
          <p:cNvSpPr txBox="1"/>
          <p:nvPr/>
        </p:nvSpPr>
        <p:spPr>
          <a:xfrm>
            <a:off x="750430" y="3385900"/>
            <a:ext cx="8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Primary Source A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750425" y="4061830"/>
            <a:ext cx="8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Primary Source B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5" name="Google Shape;515;p31"/>
          <p:cNvSpPr txBox="1"/>
          <p:nvPr/>
        </p:nvSpPr>
        <p:spPr>
          <a:xfrm>
            <a:off x="750424" y="4591720"/>
            <a:ext cx="1144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Primary Source C</a:t>
            </a:r>
            <a:endParaRPr sz="7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6" name="Google Shape;516;p31"/>
          <p:cNvSpPr txBox="1"/>
          <p:nvPr/>
        </p:nvSpPr>
        <p:spPr>
          <a:xfrm>
            <a:off x="2736447" y="1285014"/>
            <a:ext cx="179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2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For Any Product</a:t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517" name="Google Shape;517;p31"/>
          <p:cNvSpPr txBox="1"/>
          <p:nvPr/>
        </p:nvSpPr>
        <p:spPr>
          <a:xfrm>
            <a:off x="2736447" y="1628967"/>
            <a:ext cx="1793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Develop </a:t>
            </a: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challenger suppliers </a:t>
            </a: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from same &amp; different country for better prices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Based on Volume – Sellers compete in the cohort for better pricing &amp; SLAs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Alternate Brands:</a:t>
            </a: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 For existing buyer cohort offer alternate &amp; lower priced brands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8" name="Google Shape;518;p31"/>
          <p:cNvSpPr txBox="1"/>
          <p:nvPr/>
        </p:nvSpPr>
        <p:spPr>
          <a:xfrm>
            <a:off x="2736447" y="3814002"/>
            <a:ext cx="198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For a product - c</a:t>
            </a: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onsolidate supply </a:t>
            </a: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for XK’s sourcing with a challenger supplier for </a:t>
            </a:r>
            <a:r>
              <a:rPr b="1"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better rates &amp; volume based discounting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9" name="Google Shape;519;p31"/>
          <p:cNvSpPr/>
          <p:nvPr/>
        </p:nvSpPr>
        <p:spPr>
          <a:xfrm>
            <a:off x="328825" y="3234816"/>
            <a:ext cx="280200" cy="1603800"/>
          </a:xfrm>
          <a:prstGeom prst="roundRect">
            <a:avLst>
              <a:gd fmla="val 13477" name="adj"/>
            </a:avLst>
          </a:prstGeom>
          <a:solidFill>
            <a:srgbClr val="806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1"/>
          <p:cNvSpPr/>
          <p:nvPr/>
        </p:nvSpPr>
        <p:spPr>
          <a:xfrm>
            <a:off x="328825" y="1340319"/>
            <a:ext cx="280200" cy="1763100"/>
          </a:xfrm>
          <a:prstGeom prst="roundRect">
            <a:avLst>
              <a:gd fmla="val 13477" name="adj"/>
            </a:avLst>
          </a:prstGeom>
          <a:solidFill>
            <a:srgbClr val="2D24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1"/>
          <p:cNvSpPr txBox="1"/>
          <p:nvPr/>
        </p:nvSpPr>
        <p:spPr>
          <a:xfrm rot="-5400000">
            <a:off x="-264041" y="2103099"/>
            <a:ext cx="145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Country A (50% Share)</a:t>
            </a:r>
            <a:endParaRPr sz="9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2" name="Google Shape;522;p31"/>
          <p:cNvSpPr txBox="1"/>
          <p:nvPr/>
        </p:nvSpPr>
        <p:spPr>
          <a:xfrm rot="-5400000">
            <a:off x="-264041" y="3921319"/>
            <a:ext cx="145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Country B (20% Share)</a:t>
            </a:r>
            <a:endParaRPr sz="9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3" name="Google Shape;523;p31"/>
          <p:cNvSpPr txBox="1"/>
          <p:nvPr/>
        </p:nvSpPr>
        <p:spPr>
          <a:xfrm>
            <a:off x="4853820" y="1285014"/>
            <a:ext cx="189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2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Margin Estimates</a:t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524" name="Google Shape;524;p31"/>
          <p:cNvSpPr/>
          <p:nvPr/>
        </p:nvSpPr>
        <p:spPr>
          <a:xfrm>
            <a:off x="4853823" y="1964787"/>
            <a:ext cx="784500" cy="378000"/>
          </a:xfrm>
          <a:prstGeom prst="roundRect">
            <a:avLst>
              <a:gd fmla="val 8092" name="adj"/>
            </a:avLst>
          </a:prstGeom>
          <a:solidFill>
            <a:srgbClr val="3E3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1"/>
          <p:cNvSpPr txBox="1"/>
          <p:nvPr/>
        </p:nvSpPr>
        <p:spPr>
          <a:xfrm>
            <a:off x="4933745" y="1946330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Current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Source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6" name="Google Shape;526;p31"/>
          <p:cNvSpPr/>
          <p:nvPr/>
        </p:nvSpPr>
        <p:spPr>
          <a:xfrm>
            <a:off x="4853823" y="2440056"/>
            <a:ext cx="784500" cy="378000"/>
          </a:xfrm>
          <a:prstGeom prst="roundRect">
            <a:avLst>
              <a:gd fmla="val 8092" name="adj"/>
            </a:avLst>
          </a:prstGeom>
          <a:solidFill>
            <a:srgbClr val="3E3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1"/>
          <p:cNvSpPr txBox="1"/>
          <p:nvPr/>
        </p:nvSpPr>
        <p:spPr>
          <a:xfrm>
            <a:off x="4933745" y="2421599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New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Source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8" name="Google Shape;528;p31"/>
          <p:cNvSpPr/>
          <p:nvPr/>
        </p:nvSpPr>
        <p:spPr>
          <a:xfrm>
            <a:off x="4853823" y="3973946"/>
            <a:ext cx="784500" cy="378000"/>
          </a:xfrm>
          <a:prstGeom prst="roundRect">
            <a:avLst>
              <a:gd fmla="val 8092" name="adj"/>
            </a:avLst>
          </a:prstGeom>
          <a:solidFill>
            <a:srgbClr val="3E3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1"/>
          <p:cNvSpPr txBox="1"/>
          <p:nvPr/>
        </p:nvSpPr>
        <p:spPr>
          <a:xfrm>
            <a:off x="4933745" y="3955488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New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Source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0" name="Google Shape;530;p31"/>
          <p:cNvSpPr/>
          <p:nvPr/>
        </p:nvSpPr>
        <p:spPr>
          <a:xfrm>
            <a:off x="4853823" y="3490548"/>
            <a:ext cx="784500" cy="378000"/>
          </a:xfrm>
          <a:prstGeom prst="roundRect">
            <a:avLst>
              <a:gd fmla="val 8092" name="adj"/>
            </a:avLst>
          </a:prstGeom>
          <a:solidFill>
            <a:srgbClr val="3E3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/>
        </p:nvSpPr>
        <p:spPr>
          <a:xfrm>
            <a:off x="4933745" y="3472091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Current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Source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2" name="Google Shape;532;p31"/>
          <p:cNvSpPr/>
          <p:nvPr/>
        </p:nvSpPr>
        <p:spPr>
          <a:xfrm>
            <a:off x="6293773" y="2181584"/>
            <a:ext cx="784500" cy="378000"/>
          </a:xfrm>
          <a:prstGeom prst="roundRect">
            <a:avLst>
              <a:gd fmla="val 8092" name="adj"/>
            </a:avLst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1"/>
          <p:cNvSpPr txBox="1"/>
          <p:nvPr/>
        </p:nvSpPr>
        <p:spPr>
          <a:xfrm>
            <a:off x="6373694" y="2163127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Current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Buyer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4" name="Google Shape;534;p31"/>
          <p:cNvSpPr/>
          <p:nvPr/>
        </p:nvSpPr>
        <p:spPr>
          <a:xfrm>
            <a:off x="6293773" y="3709546"/>
            <a:ext cx="784500" cy="378000"/>
          </a:xfrm>
          <a:prstGeom prst="roundRect">
            <a:avLst>
              <a:gd fmla="val 8092" name="adj"/>
            </a:avLst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1"/>
          <p:cNvSpPr txBox="1"/>
          <p:nvPr/>
        </p:nvSpPr>
        <p:spPr>
          <a:xfrm>
            <a:off x="6373694" y="3691088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New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Buyer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6" name="Google Shape;536;p31"/>
          <p:cNvSpPr txBox="1"/>
          <p:nvPr/>
        </p:nvSpPr>
        <p:spPr>
          <a:xfrm>
            <a:off x="6282763" y="1745558"/>
            <a:ext cx="6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Buyer Type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Mid / Large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MSME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7" name="Google Shape;537;p31"/>
          <p:cNvSpPr txBox="1"/>
          <p:nvPr/>
        </p:nvSpPr>
        <p:spPr>
          <a:xfrm>
            <a:off x="6938700" y="1745558"/>
            <a:ext cx="6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CM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0 - 0 %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5 - 0 %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8" name="Google Shape;538;p31"/>
          <p:cNvSpPr txBox="1"/>
          <p:nvPr/>
        </p:nvSpPr>
        <p:spPr>
          <a:xfrm>
            <a:off x="6282763" y="2675853"/>
            <a:ext cx="6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Buyer Type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Mid / Large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MSME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9" name="Google Shape;539;p31"/>
          <p:cNvSpPr txBox="1"/>
          <p:nvPr/>
        </p:nvSpPr>
        <p:spPr>
          <a:xfrm>
            <a:off x="6938700" y="2675853"/>
            <a:ext cx="6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CM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0 - 0 %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5 - 7 %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0" name="Google Shape;540;p31"/>
          <p:cNvSpPr txBox="1"/>
          <p:nvPr/>
        </p:nvSpPr>
        <p:spPr>
          <a:xfrm>
            <a:off x="6282763" y="3263380"/>
            <a:ext cx="6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Buyer Type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Mid / Large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MSME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1" name="Google Shape;541;p31"/>
          <p:cNvSpPr txBox="1"/>
          <p:nvPr/>
        </p:nvSpPr>
        <p:spPr>
          <a:xfrm>
            <a:off x="6938700" y="3263380"/>
            <a:ext cx="6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CM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0 - 3 %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5 - 7 %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2" name="Google Shape;542;p31"/>
          <p:cNvSpPr txBox="1"/>
          <p:nvPr/>
        </p:nvSpPr>
        <p:spPr>
          <a:xfrm>
            <a:off x="6282763" y="4222250"/>
            <a:ext cx="6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Buyer Type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Mid / Large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MSME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3" name="Google Shape;543;p31"/>
          <p:cNvSpPr txBox="1"/>
          <p:nvPr/>
        </p:nvSpPr>
        <p:spPr>
          <a:xfrm>
            <a:off x="6938700" y="4222250"/>
            <a:ext cx="6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CM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5 - 7  %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10 - 15  %</a:t>
            </a:r>
            <a:endParaRPr sz="8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544" name="Google Shape;544;p31"/>
          <p:cNvGrpSpPr/>
          <p:nvPr/>
        </p:nvGrpSpPr>
        <p:grpSpPr>
          <a:xfrm>
            <a:off x="2108492" y="1533703"/>
            <a:ext cx="404588" cy="414745"/>
            <a:chOff x="2294325" y="1998050"/>
            <a:chExt cx="461700" cy="461700"/>
          </a:xfrm>
        </p:grpSpPr>
        <p:sp>
          <p:nvSpPr>
            <p:cNvPr id="545" name="Google Shape;545;p31"/>
            <p:cNvSpPr/>
            <p:nvPr/>
          </p:nvSpPr>
          <p:spPr>
            <a:xfrm>
              <a:off x="2294325" y="1998050"/>
              <a:ext cx="461700" cy="461700"/>
            </a:xfrm>
            <a:prstGeom prst="ellipse">
              <a:avLst/>
            </a:prstGeom>
            <a:solidFill>
              <a:srgbClr val="0DE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1"/>
            <p:cNvSpPr txBox="1"/>
            <p:nvPr/>
          </p:nvSpPr>
          <p:spPr>
            <a:xfrm>
              <a:off x="2348775" y="2090450"/>
              <a:ext cx="352800" cy="3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4254"/>
                </a:buClr>
                <a:buSzPts val="4800"/>
                <a:buFont typeface="Arial"/>
                <a:buNone/>
              </a:pPr>
              <a:r>
                <a:rPr lang="en-GB" sz="1200">
                  <a:solidFill>
                    <a:srgbClr val="1B1464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C2</a:t>
              </a:r>
              <a:endParaRPr sz="12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</p:grpSp>
      <p:sp>
        <p:nvSpPr>
          <p:cNvPr id="547" name="Google Shape;547;p31"/>
          <p:cNvSpPr/>
          <p:nvPr/>
        </p:nvSpPr>
        <p:spPr>
          <a:xfrm>
            <a:off x="2108492" y="3829285"/>
            <a:ext cx="404700" cy="414600"/>
          </a:xfrm>
          <a:prstGeom prst="ellipse">
            <a:avLst/>
          </a:prstGeom>
          <a:solidFill>
            <a:srgbClr val="0DE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1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1.0 |  THE PURPOSE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49" name="Google Shape;549;p31"/>
          <p:cNvSpPr txBox="1"/>
          <p:nvPr/>
        </p:nvSpPr>
        <p:spPr>
          <a:xfrm>
            <a:off x="312747" y="119500"/>
            <a:ext cx="176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</a:t>
            </a: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.3 |  WHAT IS IN IT FOR XIMKART?</a:t>
            </a:r>
            <a:endParaRPr sz="12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550" name="Google Shape;550;p31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rgbClr val="3E35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1" name="Google Shape;551;p31"/>
          <p:cNvPicPr preferRelativeResize="0"/>
          <p:nvPr/>
        </p:nvPicPr>
        <p:blipFill rotWithShape="1">
          <a:blip r:embed="rId3">
            <a:alphaModFix/>
          </a:blip>
          <a:srcRect b="11166" l="0" r="0" t="0"/>
          <a:stretch/>
        </p:blipFill>
        <p:spPr>
          <a:xfrm>
            <a:off x="7952050" y="48601"/>
            <a:ext cx="902477" cy="2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1"/>
          <p:cNvSpPr txBox="1"/>
          <p:nvPr/>
        </p:nvSpPr>
        <p:spPr>
          <a:xfrm>
            <a:off x="311700" y="678300"/>
            <a:ext cx="5147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Lorem Ipsum is simply dummy text of the printing and typesetting industry. Lorem I</a:t>
            </a:r>
            <a:r>
              <a:rPr lang="en-GB" sz="16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~ 0-00%     additional </a:t>
            </a:r>
            <a:endParaRPr sz="16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750300" y="2618144"/>
            <a:ext cx="783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Primary Source 4</a:t>
            </a:r>
            <a:endParaRPr sz="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54" name="Google Shape;554;p31"/>
          <p:cNvSpPr txBox="1"/>
          <p:nvPr/>
        </p:nvSpPr>
        <p:spPr>
          <a:xfrm>
            <a:off x="752625" y="2779681"/>
            <a:ext cx="783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Primary Source 5</a:t>
            </a:r>
            <a:endParaRPr sz="5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55" name="Google Shape;555;p31"/>
          <p:cNvSpPr/>
          <p:nvPr/>
        </p:nvSpPr>
        <p:spPr>
          <a:xfrm>
            <a:off x="672025" y="3049234"/>
            <a:ext cx="955800" cy="48600"/>
          </a:xfrm>
          <a:prstGeom prst="roundRect">
            <a:avLst>
              <a:gd fmla="val 8092" name="adj"/>
            </a:avLst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1"/>
          <p:cNvSpPr txBox="1"/>
          <p:nvPr/>
        </p:nvSpPr>
        <p:spPr>
          <a:xfrm>
            <a:off x="756450" y="2902131"/>
            <a:ext cx="783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Primary Source 6</a:t>
            </a:r>
            <a:endParaRPr sz="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57" name="Google Shape;557;p31"/>
          <p:cNvSpPr txBox="1"/>
          <p:nvPr/>
        </p:nvSpPr>
        <p:spPr>
          <a:xfrm>
            <a:off x="757975" y="3003095"/>
            <a:ext cx="783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Primary Source 7</a:t>
            </a:r>
            <a:endParaRPr sz="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58" name="Google Shape;558;p31"/>
          <p:cNvSpPr/>
          <p:nvPr/>
        </p:nvSpPr>
        <p:spPr>
          <a:xfrm>
            <a:off x="630075" y="2334683"/>
            <a:ext cx="1035600" cy="286200"/>
          </a:xfrm>
          <a:prstGeom prst="rect">
            <a:avLst/>
          </a:prstGeom>
          <a:noFill/>
          <a:ln cap="flat" cmpd="sng" w="9525">
            <a:solidFill>
              <a:srgbClr val="8063F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 txBox="1"/>
          <p:nvPr/>
        </p:nvSpPr>
        <p:spPr>
          <a:xfrm>
            <a:off x="2156200" y="3912285"/>
            <a:ext cx="30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2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C3</a:t>
            </a:r>
            <a:endParaRPr sz="12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560" name="Google Shape;5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0438">
            <a:off x="1673450" y="2303507"/>
            <a:ext cx="1161049" cy="14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999897">
            <a:off x="5742115" y="2113843"/>
            <a:ext cx="500921" cy="23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202">
            <a:off x="5783614" y="2513531"/>
            <a:ext cx="500922" cy="23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999897">
            <a:off x="5731227" y="3588768"/>
            <a:ext cx="500921" cy="23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202">
            <a:off x="5772727" y="3988456"/>
            <a:ext cx="500922" cy="23330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1"/>
          <p:cNvSpPr/>
          <p:nvPr/>
        </p:nvSpPr>
        <p:spPr>
          <a:xfrm>
            <a:off x="630075" y="3213259"/>
            <a:ext cx="1035600" cy="1320300"/>
          </a:xfrm>
          <a:prstGeom prst="rect">
            <a:avLst/>
          </a:prstGeom>
          <a:noFill/>
          <a:ln cap="flat" cmpd="sng" w="9525">
            <a:solidFill>
              <a:srgbClr val="8063F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375"/>
            <a:ext cx="9166500" cy="5143500"/>
          </a:xfrm>
          <a:prstGeom prst="rect">
            <a:avLst/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3190930" y="1844425"/>
            <a:ext cx="5150100" cy="60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1B1464"/>
              </a:gs>
              <a:gs pos="61000">
                <a:srgbClr val="147E80"/>
              </a:gs>
              <a:gs pos="100000">
                <a:srgbClr val="0DE79B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4645680" y="2482526"/>
            <a:ext cx="3623700" cy="60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1B1464"/>
              </a:gs>
              <a:gs pos="63000">
                <a:srgbClr val="157CA1"/>
              </a:gs>
              <a:gs pos="100000">
                <a:srgbClr val="0FE4DE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98955" y="2482525"/>
            <a:ext cx="3325800" cy="60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1B1464"/>
              </a:gs>
              <a:gs pos="65000">
                <a:srgbClr val="412FA2"/>
              </a:gs>
              <a:gs pos="100000">
                <a:srgbClr val="6649D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51289" y="1186500"/>
            <a:ext cx="7653600" cy="25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b="1" lang="en-GB" sz="3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Cross border sourcing of raw materials is  extremely complex, unstructured  and  </a:t>
            </a:r>
            <a:r>
              <a:rPr b="1" lang="en-GB" sz="3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Ipsum ?</a:t>
            </a:r>
            <a:r>
              <a:rPr b="1" lang="en-GB" sz="3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for a manufacturer!</a:t>
            </a:r>
            <a:endParaRPr b="1" sz="3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678" y="119508"/>
            <a:ext cx="756872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PURPOSE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5225150" y="3128650"/>
            <a:ext cx="2728200" cy="1778100"/>
          </a:xfrm>
          <a:prstGeom prst="rect">
            <a:avLst/>
          </a:prstGeom>
          <a:solidFill>
            <a:srgbClr val="8063F7">
              <a:alpha val="14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43416" l="41373" r="0" t="0"/>
          <a:stretch/>
        </p:blipFill>
        <p:spPr>
          <a:xfrm flipH="1" rot="5400000">
            <a:off x="3396816" y="794264"/>
            <a:ext cx="1777976" cy="219145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5225150" y="699025"/>
            <a:ext cx="2728200" cy="2101500"/>
          </a:xfrm>
          <a:prstGeom prst="rect">
            <a:avLst/>
          </a:prstGeom>
          <a:solidFill>
            <a:srgbClr val="8063F7">
              <a:alpha val="14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5"/>
          <p:cNvGrpSpPr/>
          <p:nvPr/>
        </p:nvGrpSpPr>
        <p:grpSpPr>
          <a:xfrm>
            <a:off x="1196200" y="2462375"/>
            <a:ext cx="2652000" cy="2101500"/>
            <a:chOff x="1951744" y="2478281"/>
            <a:chExt cx="2652000" cy="2101500"/>
          </a:xfrm>
        </p:grpSpPr>
        <p:sp>
          <p:nvSpPr>
            <p:cNvPr id="77" name="Google Shape;77;p15"/>
            <p:cNvSpPr/>
            <p:nvPr/>
          </p:nvSpPr>
          <p:spPr>
            <a:xfrm>
              <a:off x="1951744" y="2478281"/>
              <a:ext cx="2652000" cy="2101500"/>
            </a:xfrm>
            <a:prstGeom prst="rect">
              <a:avLst/>
            </a:prstGeom>
            <a:solidFill>
              <a:srgbClr val="8063F7">
                <a:alpha val="1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2110300" y="2692390"/>
              <a:ext cx="1239000" cy="13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800">
                  <a:solidFill>
                    <a:srgbClr val="6649DF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 Ipsum ?</a:t>
              </a:r>
              <a:endParaRPr sz="1800">
                <a:solidFill>
                  <a:srgbClr val="6649DF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800">
                <a:solidFill>
                  <a:srgbClr val="6649DF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800">
                <a:solidFill>
                  <a:srgbClr val="6649DF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4254"/>
                </a:buClr>
                <a:buSzPts val="4800"/>
                <a:buFont typeface="Arial"/>
                <a:buNone/>
              </a:pPr>
              <a:r>
                <a:t/>
              </a:r>
              <a:endParaRPr sz="1800">
                <a:solidFill>
                  <a:srgbClr val="6649DF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1957894" y="3061706"/>
              <a:ext cx="23505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-2921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464"/>
                </a:buClr>
                <a:buSzPts val="1000"/>
                <a:buFont typeface="Manrope"/>
                <a:buChar char="●"/>
              </a:pPr>
              <a:r>
                <a:rPr lang="en-GB" sz="1000">
                  <a:solidFill>
                    <a:srgbClr val="1B1464"/>
                  </a:solidFill>
                  <a:latin typeface="Manrope"/>
                  <a:ea typeface="Manrope"/>
                  <a:cs typeface="Manrope"/>
                  <a:sym typeface="Manrope"/>
                </a:rPr>
                <a:t>Working with right seller - almost impossible for an unaccustomed manufacturer</a:t>
              </a:r>
              <a:endParaRPr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-2921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464"/>
                </a:buClr>
                <a:buSzPts val="1000"/>
                <a:buFont typeface="Manrope"/>
                <a:buChar char="●"/>
              </a:pPr>
              <a:r>
                <a:rPr lang="en-GB" sz="1000">
                  <a:solidFill>
                    <a:srgbClr val="1B1464"/>
                  </a:solidFill>
                  <a:latin typeface="Manrope"/>
                  <a:ea typeface="Manrope"/>
                  <a:cs typeface="Manrope"/>
                  <a:sym typeface="Manrope"/>
                </a:rPr>
                <a:t>Pricing disparity &amp; instability</a:t>
              </a:r>
              <a:endParaRPr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-2921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464"/>
                </a:buClr>
                <a:buSzPts val="1000"/>
                <a:buFont typeface="Manrope"/>
                <a:buChar char="●"/>
              </a:pPr>
              <a:r>
                <a:rPr lang="en-GB" sz="1000">
                  <a:solidFill>
                    <a:srgbClr val="1B1464"/>
                  </a:solidFill>
                  <a:latin typeface="Manrope"/>
                  <a:ea typeface="Manrope"/>
                  <a:cs typeface="Manrope"/>
                  <a:sym typeface="Manrope"/>
                </a:rPr>
                <a:t>No viable solve for smaller order quantities</a:t>
              </a:r>
              <a:endParaRPr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80" name="Google Shape;80;p15"/>
          <p:cNvSpPr txBox="1"/>
          <p:nvPr/>
        </p:nvSpPr>
        <p:spPr>
          <a:xfrm>
            <a:off x="4078352" y="2704886"/>
            <a:ext cx="111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Manufacturer</a:t>
            </a:r>
            <a:endParaRPr sz="10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(with Import dependency on raw materials)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81" name="Google Shape;81;p15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rgbClr val="3E35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/>
        </p:nvSpPr>
        <p:spPr>
          <a:xfrm>
            <a:off x="5381525" y="990225"/>
            <a:ext cx="14871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6649D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Ipsum ?</a:t>
            </a:r>
            <a:endParaRPr sz="1500">
              <a:solidFill>
                <a:srgbClr val="6649D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t/>
            </a:r>
            <a:endParaRPr sz="1500">
              <a:solidFill>
                <a:srgbClr val="6649D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229125" y="1811800"/>
            <a:ext cx="246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000"/>
              <a:buFont typeface="Manrope"/>
              <a:buChar char="●"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Poor control over quality Wrong product moved &amp; de-frauds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000"/>
              <a:buFont typeface="Manrope"/>
              <a:buChar char="●"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Forced to rely on multiple sellers  &amp; geographies  to de-risk supply 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381525" y="3415802"/>
            <a:ext cx="14052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6649D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Ipsum ?</a:t>
            </a:r>
            <a:endParaRPr sz="1500">
              <a:solidFill>
                <a:srgbClr val="6649D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6649D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229126" y="3963700"/>
            <a:ext cx="246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000"/>
              <a:buFont typeface="Manrope"/>
              <a:buChar char="●"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Large MoQs block significant working capital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1000"/>
              <a:buFont typeface="Manrope"/>
              <a:buChar char="●"/>
            </a:pPr>
            <a:r>
              <a:rPr lang="en-GB" sz="10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Limited trade financing options for SMEs</a:t>
            </a:r>
            <a:endParaRPr sz="10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11300" y="690475"/>
            <a:ext cx="2889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Ipsum ?</a:t>
            </a:r>
            <a:r>
              <a:rPr lang="en-GB" sz="16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 face these challenges while importing raw materials </a:t>
            </a:r>
            <a:endParaRPr sz="16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44970" l="39217" r="0" t="0"/>
          <a:stretch/>
        </p:blipFill>
        <p:spPr>
          <a:xfrm flipH="1" rot="-8488624">
            <a:off x="7018321" y="1571400"/>
            <a:ext cx="1843435" cy="2131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45737" l="41162" r="0" t="0"/>
          <a:stretch/>
        </p:blipFill>
        <p:spPr>
          <a:xfrm flipH="1" rot="-662727">
            <a:off x="3679728" y="2883744"/>
            <a:ext cx="1784447" cy="210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 b="11166" l="0" r="0" t="0"/>
          <a:stretch/>
        </p:blipFill>
        <p:spPr>
          <a:xfrm>
            <a:off x="7952050" y="48601"/>
            <a:ext cx="902477" cy="28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816" y="2250379"/>
            <a:ext cx="403675" cy="40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725" y="455980"/>
            <a:ext cx="403675" cy="43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1680" y="3033575"/>
            <a:ext cx="424961" cy="2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312748" y="119500"/>
            <a:ext cx="161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rgbClr val="2D248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1.1 |  WHAT ARE WE SOLVING FOR?</a:t>
            </a:r>
            <a:endParaRPr sz="1225">
              <a:solidFill>
                <a:srgbClr val="2D248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rgbClr val="2D248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3703" y="2040825"/>
            <a:ext cx="707999" cy="61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/>
        </p:nvSpPr>
        <p:spPr>
          <a:xfrm>
            <a:off x="413550" y="351775"/>
            <a:ext cx="833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Challenges faced by manufacturers in importing raw materials 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312748" y="119500"/>
            <a:ext cx="161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rgbClr val="2D248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1.2 |  WHAT ARE WE SOLVING FOR?</a:t>
            </a:r>
            <a:endParaRPr sz="725">
              <a:solidFill>
                <a:srgbClr val="2D248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rgbClr val="3E35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11166" l="0" r="0" t="0"/>
          <a:stretch/>
        </p:blipFill>
        <p:spPr>
          <a:xfrm>
            <a:off x="7952050" y="48601"/>
            <a:ext cx="902477" cy="2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311300" y="690475"/>
            <a:ext cx="3161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Even a </a:t>
            </a:r>
            <a:r>
              <a:rPr b="1" lang="en-GB" sz="16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large manufacturer</a:t>
            </a:r>
            <a:r>
              <a:rPr lang="en-GB" sz="16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 with high bargaining power have to liaise with multiple suppliers across geographies for Raw Material sourcing</a:t>
            </a:r>
            <a:endParaRPr sz="16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SMEs</a:t>
            </a:r>
            <a:r>
              <a:rPr lang="en-GB" sz="16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 face steeper challenges </a:t>
            </a:r>
            <a:endParaRPr sz="16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311300" y="2486625"/>
            <a:ext cx="3100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This Indian large paints manufacturer typically deals with </a:t>
            </a:r>
            <a:r>
              <a:rPr b="1" lang="en-GB" sz="11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~00 suppliers</a:t>
            </a:r>
            <a:r>
              <a:rPr lang="en-GB" sz="11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 across </a:t>
            </a:r>
            <a:r>
              <a:rPr b="1" lang="en-GB" sz="11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00</a:t>
            </a:r>
            <a:r>
              <a:rPr b="1" lang="en-GB" sz="11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 countries</a:t>
            </a:r>
            <a:r>
              <a:rPr lang="en-GB" sz="11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 for ~00%</a:t>
            </a:r>
            <a:r>
              <a:rPr baseline="30000" lang="en-GB" sz="11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r>
              <a:rPr lang="en-GB" sz="11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 of annual  procurement (~INR 00000 CR)</a:t>
            </a:r>
            <a:endParaRPr sz="11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11300" y="3405575"/>
            <a:ext cx="183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Sources:</a:t>
            </a:r>
            <a:endParaRPr sz="8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1, 2     DGFT</a:t>
            </a:r>
            <a:endParaRPr sz="8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1, 3  Listed large paints manufacturers’ annual report FY22</a:t>
            </a:r>
            <a:endParaRPr sz="8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06" name="Google Shape;106;p16"/>
          <p:cNvGrpSpPr/>
          <p:nvPr/>
        </p:nvGrpSpPr>
        <p:grpSpPr>
          <a:xfrm>
            <a:off x="3420565" y="647702"/>
            <a:ext cx="5526297" cy="3960981"/>
            <a:chOff x="3637492" y="863221"/>
            <a:chExt cx="5454300" cy="3909377"/>
          </a:xfrm>
        </p:grpSpPr>
        <p:pic>
          <p:nvPicPr>
            <p:cNvPr id="107" name="Google Shape;107;p16" title="Chart"/>
            <p:cNvPicPr preferRelativeResize="0"/>
            <p:nvPr/>
          </p:nvPicPr>
          <p:blipFill rotWithShape="1">
            <a:blip r:embed="rId4">
              <a:alphaModFix/>
            </a:blip>
            <a:srcRect b="0" l="-623" r="0" t="0"/>
            <a:stretch/>
          </p:blipFill>
          <p:spPr>
            <a:xfrm>
              <a:off x="3637492" y="863227"/>
              <a:ext cx="5454300" cy="3909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6"/>
            <p:cNvSpPr txBox="1"/>
            <p:nvPr/>
          </p:nvSpPr>
          <p:spPr>
            <a:xfrm>
              <a:off x="5533121" y="2467186"/>
              <a:ext cx="1678500" cy="6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2D248C"/>
                  </a:solidFill>
                  <a:latin typeface="Manrope"/>
                  <a:ea typeface="Manrope"/>
                  <a:cs typeface="Manrope"/>
                  <a:sym typeface="Manrope"/>
                </a:rPr>
                <a:t>Sourcing spend of India’s largest paints manufacturer </a:t>
              </a:r>
              <a:r>
                <a:rPr b="1" baseline="30000" lang="en-GB" sz="1100">
                  <a:solidFill>
                    <a:srgbClr val="2D248C"/>
                  </a:solidFill>
                  <a:latin typeface="Manrope"/>
                  <a:ea typeface="Manrope"/>
                  <a:cs typeface="Manrope"/>
                  <a:sym typeface="Manrope"/>
                </a:rPr>
                <a:t>1</a:t>
              </a:r>
              <a:r>
                <a:rPr b="1" lang="en-GB" sz="1100">
                  <a:solidFill>
                    <a:srgbClr val="2D248C"/>
                  </a:solidFill>
                  <a:latin typeface="Manrope"/>
                  <a:ea typeface="Manrope"/>
                  <a:cs typeface="Manrope"/>
                  <a:sym typeface="Manrope"/>
                </a:rPr>
                <a:t> (FY’22)</a:t>
              </a:r>
              <a:endParaRPr b="1" sz="11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7500383" y="863221"/>
              <a:ext cx="11208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2D248C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~0,100 CR</a:t>
              </a:r>
              <a:endParaRPr sz="1100">
                <a:solidFill>
                  <a:srgbClr val="2D248C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2D248C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(Import </a:t>
              </a:r>
              <a:endParaRPr sz="1100">
                <a:solidFill>
                  <a:srgbClr val="2D248C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2D248C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Sources)</a:t>
              </a:r>
              <a:endParaRPr sz="1100">
                <a:solidFill>
                  <a:srgbClr val="2D248C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2D248C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 </a:t>
              </a:r>
              <a:endParaRPr sz="1100">
                <a:solidFill>
                  <a:srgbClr val="2D248C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</p:grpSp>
      <p:cxnSp>
        <p:nvCxnSpPr>
          <p:cNvPr id="110" name="Google Shape;110;p16"/>
          <p:cNvCxnSpPr/>
          <p:nvPr/>
        </p:nvCxnSpPr>
        <p:spPr>
          <a:xfrm>
            <a:off x="3454075" y="680025"/>
            <a:ext cx="0" cy="377610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11496" r="0" t="0"/>
          <a:stretch/>
        </p:blipFill>
        <p:spPr>
          <a:xfrm>
            <a:off x="-9293" y="1541450"/>
            <a:ext cx="9057750" cy="26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11100" y="3557600"/>
            <a:ext cx="6602700" cy="400200"/>
          </a:xfrm>
          <a:prstGeom prst="rect">
            <a:avLst/>
          </a:prstGeom>
          <a:solidFill>
            <a:srgbClr val="8063F7">
              <a:alpha val="14290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T Ipsum ?  Ipsum ? </a:t>
            </a:r>
            <a:r>
              <a:rPr lang="en-GB" sz="20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ed need for </a:t>
            </a:r>
            <a:r>
              <a:rPr b="1" lang="en-GB" sz="20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tech-led disruption</a:t>
            </a:r>
            <a:endParaRPr b="1" sz="20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13550" y="351775"/>
            <a:ext cx="833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Challenges faced by manufacturers in importing raw materials 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rgbClr val="3E35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" name="Google Shape;119;p17"/>
          <p:cNvPicPr preferRelativeResize="0"/>
          <p:nvPr/>
        </p:nvPicPr>
        <p:blipFill rotWithShape="1">
          <a:blip r:embed="rId4">
            <a:alphaModFix/>
          </a:blip>
          <a:srcRect b="11166" l="0" r="0" t="0"/>
          <a:stretch/>
        </p:blipFill>
        <p:spPr>
          <a:xfrm>
            <a:off x="7952050" y="48601"/>
            <a:ext cx="902477" cy="2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361775" y="4332100"/>
            <a:ext cx="3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*     DGFT</a:t>
            </a:r>
            <a:endParaRPr sz="7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**  Listed large paints manufacturers’ annual report FY22</a:t>
            </a:r>
            <a:endParaRPr sz="7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312748" y="119500"/>
            <a:ext cx="161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rgbClr val="2D248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1.3 |  WHAT ARE WE SOLVING FOR?</a:t>
            </a:r>
            <a:endParaRPr sz="1225">
              <a:solidFill>
                <a:srgbClr val="2D248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rgbClr val="2D248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311300" y="690475"/>
            <a:ext cx="815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Lorem Ipsum is simply dummy text of the printing and typesetting industry. Lorem I</a:t>
            </a:r>
            <a:endParaRPr sz="16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038" y="1601315"/>
            <a:ext cx="508072" cy="72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7"/>
          <p:cNvGrpSpPr/>
          <p:nvPr/>
        </p:nvGrpSpPr>
        <p:grpSpPr>
          <a:xfrm>
            <a:off x="345413" y="1105525"/>
            <a:ext cx="255900" cy="323100"/>
            <a:chOff x="348450" y="1947750"/>
            <a:chExt cx="255900" cy="323100"/>
          </a:xfrm>
        </p:grpSpPr>
        <p:sp>
          <p:nvSpPr>
            <p:cNvPr id="125" name="Google Shape;125;p17"/>
            <p:cNvSpPr/>
            <p:nvPr/>
          </p:nvSpPr>
          <p:spPr>
            <a:xfrm>
              <a:off x="368700" y="2001600"/>
              <a:ext cx="215400" cy="215400"/>
            </a:xfrm>
            <a:prstGeom prst="flowChartConnector">
              <a:avLst/>
            </a:prstGeom>
            <a:solidFill>
              <a:srgbClr val="1B1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348450" y="1947750"/>
              <a:ext cx="255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1</a:t>
              </a:r>
              <a:endParaRPr b="1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127" name="Google Shape;127;p17"/>
          <p:cNvGrpSpPr/>
          <p:nvPr/>
        </p:nvGrpSpPr>
        <p:grpSpPr>
          <a:xfrm>
            <a:off x="1674963" y="1105525"/>
            <a:ext cx="255900" cy="323100"/>
            <a:chOff x="348450" y="1947750"/>
            <a:chExt cx="255900" cy="323100"/>
          </a:xfrm>
        </p:grpSpPr>
        <p:sp>
          <p:nvSpPr>
            <p:cNvPr id="128" name="Google Shape;128;p17"/>
            <p:cNvSpPr/>
            <p:nvPr/>
          </p:nvSpPr>
          <p:spPr>
            <a:xfrm>
              <a:off x="368700" y="2001600"/>
              <a:ext cx="215400" cy="215400"/>
            </a:xfrm>
            <a:prstGeom prst="flowChartConnector">
              <a:avLst/>
            </a:prstGeom>
            <a:solidFill>
              <a:srgbClr val="1B1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348450" y="1947750"/>
              <a:ext cx="255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2</a:t>
              </a:r>
              <a:endParaRPr b="1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4503038" y="1105525"/>
            <a:ext cx="255900" cy="323100"/>
            <a:chOff x="348450" y="1947750"/>
            <a:chExt cx="255900" cy="323100"/>
          </a:xfrm>
        </p:grpSpPr>
        <p:sp>
          <p:nvSpPr>
            <p:cNvPr id="131" name="Google Shape;131;p17"/>
            <p:cNvSpPr/>
            <p:nvPr/>
          </p:nvSpPr>
          <p:spPr>
            <a:xfrm>
              <a:off x="368700" y="2001600"/>
              <a:ext cx="215400" cy="215400"/>
            </a:xfrm>
            <a:prstGeom prst="flowChartConnector">
              <a:avLst/>
            </a:prstGeom>
            <a:solidFill>
              <a:srgbClr val="1B1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348450" y="1947750"/>
              <a:ext cx="255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4</a:t>
              </a:r>
              <a:endParaRPr b="1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33" name="Google Shape;133;p17"/>
          <p:cNvSpPr txBox="1"/>
          <p:nvPr/>
        </p:nvSpPr>
        <p:spPr>
          <a:xfrm>
            <a:off x="345413" y="2325863"/>
            <a:ext cx="1142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Lorem Ipsum is simply dummy text of the printing and typesetting industry. Lore</a:t>
            </a:r>
            <a:endParaRPr b="1" sz="105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1674963" y="2332013"/>
            <a:ext cx="1226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Lorem Ipsum is simply dummy text of the printing and typesetting industry. Lorem I</a:t>
            </a:r>
            <a:endParaRPr b="1" sz="105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3103113" y="2325863"/>
            <a:ext cx="1142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Lorem Ipsum is simply dummy text of the printing and typesetting industry. Lore</a:t>
            </a:r>
            <a:endParaRPr b="1" sz="105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6008626" y="2325838"/>
            <a:ext cx="1201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Lack of an integrated discovery to- delivery </a:t>
            </a:r>
            <a:r>
              <a:rPr lang="en-GB" sz="105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solution, while ensuring quality &amp; price	 </a:t>
            </a:r>
            <a:endParaRPr sz="105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4503038" y="2325838"/>
            <a:ext cx="1201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Lorem Ipsum is simply dummy text of the printing and typesetting industry. Lorem</a:t>
            </a:r>
            <a:endParaRPr b="1" sz="105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38" name="Google Shape;138;p17"/>
          <p:cNvGrpSpPr/>
          <p:nvPr/>
        </p:nvGrpSpPr>
        <p:grpSpPr>
          <a:xfrm>
            <a:off x="6008626" y="1105525"/>
            <a:ext cx="255900" cy="323100"/>
            <a:chOff x="348450" y="1947750"/>
            <a:chExt cx="255900" cy="323100"/>
          </a:xfrm>
        </p:grpSpPr>
        <p:sp>
          <p:nvSpPr>
            <p:cNvPr id="139" name="Google Shape;139;p17"/>
            <p:cNvSpPr/>
            <p:nvPr/>
          </p:nvSpPr>
          <p:spPr>
            <a:xfrm>
              <a:off x="368700" y="2001600"/>
              <a:ext cx="215400" cy="215400"/>
            </a:xfrm>
            <a:prstGeom prst="flowChartConnector">
              <a:avLst/>
            </a:prstGeom>
            <a:solidFill>
              <a:srgbClr val="1B1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348450" y="1947750"/>
              <a:ext cx="255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5</a:t>
              </a:r>
              <a:endParaRPr b="1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141" name="Google Shape;141;p17"/>
          <p:cNvGrpSpPr/>
          <p:nvPr/>
        </p:nvGrpSpPr>
        <p:grpSpPr>
          <a:xfrm>
            <a:off x="3103113" y="1105525"/>
            <a:ext cx="255900" cy="323100"/>
            <a:chOff x="348450" y="1947750"/>
            <a:chExt cx="255900" cy="323100"/>
          </a:xfrm>
        </p:grpSpPr>
        <p:sp>
          <p:nvSpPr>
            <p:cNvPr id="142" name="Google Shape;142;p17"/>
            <p:cNvSpPr/>
            <p:nvPr/>
          </p:nvSpPr>
          <p:spPr>
            <a:xfrm>
              <a:off x="368700" y="2001600"/>
              <a:ext cx="215400" cy="215400"/>
            </a:xfrm>
            <a:prstGeom prst="flowChartConnector">
              <a:avLst/>
            </a:prstGeom>
            <a:solidFill>
              <a:srgbClr val="1B1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348450" y="1947750"/>
              <a:ext cx="255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3</a:t>
              </a:r>
              <a:endParaRPr b="1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pic>
        <p:nvPicPr>
          <p:cNvPr id="144" name="Google Shape;14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112" y="1601315"/>
            <a:ext cx="708500" cy="705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4963" y="1601315"/>
            <a:ext cx="508050" cy="67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413" y="1588176"/>
            <a:ext cx="424623" cy="72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8625" y="1621488"/>
            <a:ext cx="654223" cy="705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500"/>
            <a:ext cx="9166500" cy="5143500"/>
          </a:xfrm>
          <a:prstGeom prst="rect">
            <a:avLst/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130175" y="1059225"/>
            <a:ext cx="5150100" cy="759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1B1464"/>
              </a:gs>
              <a:gs pos="61000">
                <a:srgbClr val="147E80"/>
              </a:gs>
              <a:gs pos="100000">
                <a:srgbClr val="0DE79B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311700" y="2155475"/>
            <a:ext cx="7653600" cy="24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34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Ximkart is a one-stop cross-border </a:t>
            </a:r>
            <a:r>
              <a:rPr lang="en-GB" sz="34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is simply dummy text of the printing and typesetting industry </a:t>
            </a:r>
            <a:r>
              <a:rPr lang="en-GB" sz="34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manufacturers </a:t>
            </a:r>
            <a:endParaRPr sz="34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cxnSp>
        <p:nvCxnSpPr>
          <p:cNvPr id="155" name="Google Shape;155;p18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678" y="119508"/>
            <a:ext cx="756872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.0 |  WHO WE ARE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311700" y="1115625"/>
            <a:ext cx="765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36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Ximkart?</a:t>
            </a:r>
            <a:endParaRPr sz="36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>
            <a:off x="2892250" y="1512300"/>
            <a:ext cx="3455400" cy="3455400"/>
          </a:xfrm>
          <a:prstGeom prst="ellipse">
            <a:avLst/>
          </a:prstGeom>
          <a:noFill/>
          <a:ln cap="flat" cmpd="sng" w="19050">
            <a:solidFill>
              <a:srgbClr val="2D248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2809925" y="2667400"/>
            <a:ext cx="192300" cy="115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 b="0" l="0" r="52333" t="0"/>
          <a:stretch/>
        </p:blipFill>
        <p:spPr>
          <a:xfrm rot="5400000">
            <a:off x="-598162" y="2363063"/>
            <a:ext cx="3952000" cy="16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 b="0" l="0" r="52333" t="0"/>
          <a:stretch/>
        </p:blipFill>
        <p:spPr>
          <a:xfrm rot="5400000">
            <a:off x="5809888" y="2363063"/>
            <a:ext cx="3952000" cy="16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763" y="2752187"/>
            <a:ext cx="2591250" cy="7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194100" y="2752187"/>
            <a:ext cx="2591250" cy="7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361775" y="690475"/>
            <a:ext cx="849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16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Ximkart’s integrated solution is to simplify import sourcing for buyers globally </a:t>
            </a:r>
            <a:endParaRPr sz="16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7111313" y="1513150"/>
            <a:ext cx="13254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Sellers</a:t>
            </a:r>
            <a:endParaRPr sz="25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In Geography B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7084625" y="2369800"/>
            <a:ext cx="1402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Why do sellers partner </a:t>
            </a:r>
            <a:b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with us? </a:t>
            </a:r>
            <a:b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b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Access to newer global markets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Launch new products in new </a:t>
            </a: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geographies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b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Sell more!!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Security of Payments 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2794914" y="1206850"/>
            <a:ext cx="357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063F7"/>
                </a:solidFill>
                <a:latin typeface="Manrope"/>
                <a:ea typeface="Manrope"/>
                <a:cs typeface="Manrope"/>
                <a:sym typeface="Manrope"/>
              </a:rPr>
              <a:t>A Full stack Procure-to-Pay  (P2P) platform </a:t>
            </a:r>
            <a:endParaRPr b="1" sz="1000">
              <a:solidFill>
                <a:srgbClr val="8063F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73" name="Google Shape;173;p19"/>
          <p:cNvGrpSpPr/>
          <p:nvPr/>
        </p:nvGrpSpPr>
        <p:grpSpPr>
          <a:xfrm>
            <a:off x="2504533" y="1075333"/>
            <a:ext cx="4207462" cy="4284505"/>
            <a:chOff x="2257534" y="477300"/>
            <a:chExt cx="4701600" cy="4666200"/>
          </a:xfrm>
        </p:grpSpPr>
        <p:sp>
          <p:nvSpPr>
            <p:cNvPr id="174" name="Google Shape;174;p19"/>
            <p:cNvSpPr/>
            <p:nvPr/>
          </p:nvSpPr>
          <p:spPr>
            <a:xfrm rot="2057190">
              <a:off x="2921760" y="1128403"/>
              <a:ext cx="3373148" cy="3363993"/>
            </a:xfrm>
            <a:prstGeom prst="ellipse">
              <a:avLst/>
            </a:prstGeom>
            <a:solidFill>
              <a:srgbClr val="1B1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 rot="2057237">
              <a:off x="3817932" y="2022538"/>
              <a:ext cx="1580565" cy="15761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3046876" y="2293713"/>
              <a:ext cx="943200" cy="3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Discovery</a:t>
              </a:r>
              <a:endParaRPr sz="9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  <p:sp>
          <p:nvSpPr>
            <p:cNvPr id="177" name="Google Shape;177;p19"/>
            <p:cNvSpPr txBox="1"/>
            <p:nvPr/>
          </p:nvSpPr>
          <p:spPr>
            <a:xfrm rot="969">
              <a:off x="4134145" y="1692309"/>
              <a:ext cx="1064100" cy="3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Sharp Pricing</a:t>
              </a:r>
              <a:endParaRPr sz="9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5328232" y="2210724"/>
              <a:ext cx="8349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Order as you need</a:t>
              </a:r>
              <a:endParaRPr sz="9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  <p:sp>
          <p:nvSpPr>
            <p:cNvPr id="179" name="Google Shape;179;p19"/>
            <p:cNvSpPr txBox="1"/>
            <p:nvPr/>
          </p:nvSpPr>
          <p:spPr>
            <a:xfrm rot="-1750">
              <a:off x="5067121" y="3233588"/>
              <a:ext cx="11787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Credit &amp; </a:t>
              </a:r>
              <a:endParaRPr sz="9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Finance Support</a:t>
              </a:r>
              <a:endParaRPr sz="9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  <p:sp>
          <p:nvSpPr>
            <p:cNvPr id="180" name="Google Shape;180;p19"/>
            <p:cNvSpPr txBox="1"/>
            <p:nvPr/>
          </p:nvSpPr>
          <p:spPr>
            <a:xfrm rot="1750">
              <a:off x="4019082" y="4010105"/>
              <a:ext cx="11787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E2E Logistics </a:t>
              </a:r>
              <a:endParaRPr sz="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Managementz</a:t>
              </a:r>
              <a:endParaRPr sz="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 rot="1792">
              <a:off x="2918737" y="3279185"/>
              <a:ext cx="1151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Complete </a:t>
              </a:r>
              <a:endParaRPr sz="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documentation</a:t>
              </a:r>
              <a:endParaRPr sz="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82" name="Google Shape;182;p19"/>
            <p:cNvSpPr txBox="1"/>
            <p:nvPr/>
          </p:nvSpPr>
          <p:spPr>
            <a:xfrm rot="12110">
              <a:off x="3866474" y="2420864"/>
              <a:ext cx="1447809" cy="4359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D248C"/>
                  </a:solidFill>
                  <a:latin typeface="Manrope"/>
                  <a:ea typeface="Manrope"/>
                  <a:cs typeface="Manrope"/>
                  <a:sym typeface="Manrope"/>
                </a:rPr>
                <a:t>Core </a:t>
              </a:r>
              <a:endParaRPr b="1" sz="10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D248C"/>
                  </a:solidFill>
                  <a:latin typeface="Manrope"/>
                  <a:ea typeface="Manrope"/>
                  <a:cs typeface="Manrope"/>
                  <a:sym typeface="Manrope"/>
                </a:rPr>
                <a:t>Propositions</a:t>
              </a:r>
              <a:endParaRPr b="1" sz="10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183" name="Google Shape;18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30908" y="1881651"/>
              <a:ext cx="575012" cy="57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07318" y="1158702"/>
              <a:ext cx="717737" cy="71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11040" y="1683453"/>
              <a:ext cx="691789" cy="68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16632" y="2907108"/>
              <a:ext cx="478848" cy="475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336932" y="3631746"/>
              <a:ext cx="543007" cy="538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230065" y="2861454"/>
              <a:ext cx="528573" cy="5246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9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1.0 |  THE PURPOSE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600">
                <a:solidFill>
                  <a:srgbClr val="3E35A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2.1 |  WHO WE ARE</a:t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>
              <a:solidFill>
                <a:srgbClr val="3E35A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91" name="Google Shape;191;p19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rgbClr val="3E35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" name="Google Shape;192;p19"/>
          <p:cNvPicPr preferRelativeResize="0"/>
          <p:nvPr/>
        </p:nvPicPr>
        <p:blipFill rotWithShape="1">
          <a:blip r:embed="rId11">
            <a:alphaModFix/>
          </a:blip>
          <a:srcRect b="11166" l="0" r="0" t="0"/>
          <a:stretch/>
        </p:blipFill>
        <p:spPr>
          <a:xfrm>
            <a:off x="7952050" y="48601"/>
            <a:ext cx="902477" cy="2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715138" y="1513150"/>
            <a:ext cx="13254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Buy</a:t>
            </a:r>
            <a:r>
              <a:rPr lang="en-GB" sz="25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e</a:t>
            </a:r>
            <a:r>
              <a:rPr lang="en-GB" sz="2500">
                <a:solidFill>
                  <a:srgbClr val="1B1464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rs</a:t>
            </a:r>
            <a:endParaRPr sz="2500">
              <a:solidFill>
                <a:srgbClr val="1B1464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In Geography A</a:t>
            </a:r>
            <a:endParaRPr sz="12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676575" y="2369800"/>
            <a:ext cx="14025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What’s in it for Buyers? </a:t>
            </a:r>
            <a:b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br>
              <a:rPr b="1"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One-stop procurement partner</a:t>
            </a: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 for all import needs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Get exactly what you order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Better credit terms – unblocks working capital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-GB" sz="900">
                <a:solidFill>
                  <a:srgbClr val="1B1464"/>
                </a:solidFill>
                <a:latin typeface="Manrope"/>
                <a:ea typeface="Manrope"/>
                <a:cs typeface="Manrope"/>
                <a:sym typeface="Manrope"/>
              </a:rPr>
              <a:t>Complete transparency &amp; visibility</a:t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B146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95" name="Google Shape;195;p19"/>
          <p:cNvCxnSpPr/>
          <p:nvPr/>
        </p:nvCxnSpPr>
        <p:spPr>
          <a:xfrm>
            <a:off x="711825" y="2239500"/>
            <a:ext cx="1332000" cy="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9"/>
          <p:cNvCxnSpPr/>
          <p:nvPr/>
        </p:nvCxnSpPr>
        <p:spPr>
          <a:xfrm>
            <a:off x="7108025" y="2239500"/>
            <a:ext cx="1332000" cy="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19"/>
          <p:cNvSpPr txBox="1"/>
          <p:nvPr/>
        </p:nvSpPr>
        <p:spPr>
          <a:xfrm rot="12735">
            <a:off x="3993273" y="3373460"/>
            <a:ext cx="1295709" cy="2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Enablers</a:t>
            </a:r>
            <a:endParaRPr b="1" sz="10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98" name="Google Shape;198;p19"/>
          <p:cNvCxnSpPr/>
          <p:nvPr/>
        </p:nvCxnSpPr>
        <p:spPr>
          <a:xfrm rot="10800000">
            <a:off x="4082375" y="2834625"/>
            <a:ext cx="293400" cy="16740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19"/>
          <p:cNvCxnSpPr/>
          <p:nvPr/>
        </p:nvCxnSpPr>
        <p:spPr>
          <a:xfrm flipH="1" rot="10800000">
            <a:off x="4840475" y="2834625"/>
            <a:ext cx="293400" cy="16740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19"/>
          <p:cNvCxnSpPr/>
          <p:nvPr/>
        </p:nvCxnSpPr>
        <p:spPr>
          <a:xfrm rot="10800000">
            <a:off x="4605125" y="2556875"/>
            <a:ext cx="6000" cy="31380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19"/>
          <p:cNvCxnSpPr/>
          <p:nvPr/>
        </p:nvCxnSpPr>
        <p:spPr>
          <a:xfrm>
            <a:off x="4837400" y="3246525"/>
            <a:ext cx="293400" cy="16740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19"/>
          <p:cNvCxnSpPr/>
          <p:nvPr/>
        </p:nvCxnSpPr>
        <p:spPr>
          <a:xfrm>
            <a:off x="4608125" y="3622150"/>
            <a:ext cx="0" cy="25470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19"/>
          <p:cNvCxnSpPr/>
          <p:nvPr/>
        </p:nvCxnSpPr>
        <p:spPr>
          <a:xfrm rot="5400000">
            <a:off x="4170575" y="3345625"/>
            <a:ext cx="6000" cy="313800"/>
          </a:xfrm>
          <a:prstGeom prst="straightConnector1">
            <a:avLst/>
          </a:prstGeom>
          <a:noFill/>
          <a:ln cap="flat" cmpd="sng" w="9525">
            <a:solidFill>
              <a:srgbClr val="1B1464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4" name="Google Shape;204;p19"/>
          <p:cNvSpPr/>
          <p:nvPr/>
        </p:nvSpPr>
        <p:spPr>
          <a:xfrm rot="-1401590">
            <a:off x="2881016" y="3704095"/>
            <a:ext cx="167968" cy="145396"/>
          </a:xfrm>
          <a:prstGeom prst="triangle">
            <a:avLst>
              <a:gd fmla="val 50000" name="adj"/>
            </a:avLst>
          </a:prstGeom>
          <a:solidFill>
            <a:srgbClr val="3E3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/>
          <p:nvPr/>
        </p:nvSpPr>
        <p:spPr>
          <a:xfrm>
            <a:off x="0" y="500"/>
            <a:ext cx="9166500" cy="5143500"/>
          </a:xfrm>
          <a:prstGeom prst="rect">
            <a:avLst/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800" y="784571"/>
            <a:ext cx="1794051" cy="99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725" y="849625"/>
            <a:ext cx="2714915" cy="35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386450" y="3556251"/>
            <a:ext cx="1456200" cy="16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1775" y="1412937"/>
            <a:ext cx="2739800" cy="361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825" y="877988"/>
            <a:ext cx="2739803" cy="3614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0"/>
          <p:cNvCxnSpPr/>
          <p:nvPr/>
        </p:nvCxnSpPr>
        <p:spPr>
          <a:xfrm>
            <a:off x="328825" y="370900"/>
            <a:ext cx="852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9678" y="119508"/>
            <a:ext cx="756872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 txBox="1"/>
          <p:nvPr/>
        </p:nvSpPr>
        <p:spPr>
          <a:xfrm>
            <a:off x="312760" y="119500"/>
            <a:ext cx="135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2.2 |  WHO WE ARE</a:t>
            </a:r>
            <a:endParaRPr sz="725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547300" y="3390250"/>
            <a:ext cx="21432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Lorem Ipsum ?</a:t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Lorem Ipsum ?</a:t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522600" y="2314775"/>
            <a:ext cx="1205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A.</a:t>
            </a:r>
            <a:endParaRPr b="1" sz="7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3481825" y="3570727"/>
            <a:ext cx="30000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Lorem Ipsum ?</a:t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Lorem Ipsum ?</a:t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3481825" y="2554918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B.</a:t>
            </a:r>
            <a:endParaRPr b="1" sz="7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6353225" y="3110727"/>
            <a:ext cx="30000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Lorem Ipsum ?</a:t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Lom Ipsum ?</a:t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40001" y="1105773"/>
            <a:ext cx="1794043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10">
            <a:alphaModFix/>
          </a:blip>
          <a:srcRect b="13287" l="0" r="17019" t="1533"/>
          <a:stretch/>
        </p:blipFill>
        <p:spPr>
          <a:xfrm>
            <a:off x="6245800" y="969400"/>
            <a:ext cx="2454300" cy="1679400"/>
          </a:xfrm>
          <a:prstGeom prst="round2SameRect">
            <a:avLst>
              <a:gd fmla="val 7721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6262825" y="2107263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rgbClr val="2D248C"/>
                </a:solidFill>
                <a:latin typeface="Manrope"/>
                <a:ea typeface="Manrope"/>
                <a:cs typeface="Manrope"/>
                <a:sym typeface="Manrope"/>
              </a:rPr>
              <a:t>C.</a:t>
            </a:r>
            <a:endParaRPr b="1" sz="7200">
              <a:solidFill>
                <a:srgbClr val="2D248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481500" y="555925"/>
            <a:ext cx="2454300" cy="269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3364525" y="555913"/>
            <a:ext cx="2454300" cy="269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6247550" y="555913"/>
            <a:ext cx="2454300" cy="269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956188" y="506780"/>
            <a:ext cx="1325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Our TG</a:t>
            </a:r>
            <a:endParaRPr sz="1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3799041" y="506780"/>
            <a:ext cx="1718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Our Capabilities</a:t>
            </a:r>
            <a:endParaRPr sz="1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6615654" y="506806"/>
            <a:ext cx="1718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Our Margins</a:t>
            </a:r>
            <a:endParaRPr sz="1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>
            <a:off x="0" y="500"/>
            <a:ext cx="9166500" cy="5143500"/>
          </a:xfrm>
          <a:prstGeom prst="rect">
            <a:avLst/>
          </a:pr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311700" y="2505350"/>
            <a:ext cx="2653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35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Lorem Ipsum ?</a:t>
            </a:r>
            <a:endParaRPr sz="35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238" name="Google Shape;238;p21"/>
          <p:cNvPicPr preferRelativeResize="0"/>
          <p:nvPr/>
        </p:nvPicPr>
        <p:blipFill rotWithShape="1">
          <a:blip r:embed="rId3">
            <a:alphaModFix/>
          </a:blip>
          <a:srcRect b="0" l="37364" r="2252" t="0"/>
          <a:stretch/>
        </p:blipFill>
        <p:spPr>
          <a:xfrm>
            <a:off x="4509000" y="0"/>
            <a:ext cx="46575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073" y="1083050"/>
            <a:ext cx="3945699" cy="400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 txBox="1"/>
          <p:nvPr/>
        </p:nvSpPr>
        <p:spPr>
          <a:xfrm>
            <a:off x="311712" y="690474"/>
            <a:ext cx="5942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254"/>
              </a:buClr>
              <a:buSzPts val="4800"/>
              <a:buFont typeface="Arial"/>
              <a:buNone/>
            </a:pPr>
            <a:r>
              <a:rPr lang="en-GB" sz="9600">
                <a:solidFill>
                  <a:srgbClr val="3E35A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A.0</a:t>
            </a:r>
            <a:endParaRPr sz="9600">
              <a:solidFill>
                <a:srgbClr val="3E35A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311690" y="335001"/>
            <a:ext cx="1491000" cy="392400"/>
            <a:chOff x="411290" y="298064"/>
            <a:chExt cx="1491000" cy="392400"/>
          </a:xfrm>
        </p:grpSpPr>
        <p:sp>
          <p:nvSpPr>
            <p:cNvPr id="242" name="Google Shape;242;p21"/>
            <p:cNvSpPr/>
            <p:nvPr/>
          </p:nvSpPr>
          <p:spPr>
            <a:xfrm>
              <a:off x="411290" y="342914"/>
              <a:ext cx="1491000" cy="302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 txBox="1"/>
            <p:nvPr/>
          </p:nvSpPr>
          <p:spPr>
            <a:xfrm>
              <a:off x="515568" y="298064"/>
              <a:ext cx="12825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Our TG</a:t>
              </a:r>
              <a:endParaRPr sz="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